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86131e8bfcad4315"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16"/>
  </p:notesMasterIdLst>
  <p:handoutMasterIdLst>
    <p:handoutMasterId r:id="rId17"/>
  </p:handoutMasterIdLst>
  <p:sldIdLst>
    <p:sldId id="395" r:id="rId2"/>
    <p:sldId id="425" r:id="rId3"/>
    <p:sldId id="2157" r:id="rId4"/>
    <p:sldId id="442" r:id="rId5"/>
    <p:sldId id="2165" r:id="rId6"/>
    <p:sldId id="2163" r:id="rId7"/>
    <p:sldId id="2162" r:id="rId8"/>
    <p:sldId id="576" r:id="rId9"/>
    <p:sldId id="439" r:id="rId10"/>
    <p:sldId id="1609" r:id="rId11"/>
    <p:sldId id="441" r:id="rId12"/>
    <p:sldId id="469" r:id="rId13"/>
    <p:sldId id="2166" r:id="rId14"/>
    <p:sldId id="445" r:id="rId15"/>
  </p:sldIdLst>
  <p:sldSz cx="9144000" cy="5143500" type="screen16x9"/>
  <p:notesSz cx="7099300" cy="10234613"/>
  <p:custDataLst>
    <p:tags r:id="rId18"/>
  </p:custDataLst>
  <p:defaultTextStyle>
    <a:defPPr>
      <a:defRPr lang="nn-NO"/>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529">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g Morten Meltveit" initials="DMM" lastIdx="1" clrIdx="0"/>
  <p:cmAuthor id="1" name="JOAN COOPER" initials="JC" lastIdx="5"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54F"/>
    <a:srgbClr val="6AB233"/>
    <a:srgbClr val="C8102E"/>
    <a:srgbClr val="B50E20"/>
    <a:srgbClr val="A6A6A6"/>
    <a:srgbClr val="0A69BB"/>
    <a:srgbClr val="F8A70A"/>
    <a:srgbClr val="DB000C"/>
    <a:srgbClr val="FF6600"/>
    <a:srgbClr val="FAC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ddels stil 3 – uthevin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iddels stil 4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ys stil 2 – utheving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8D230F3-CF80-4859-8CE7-A43EE81993B5}" styleName="Lys stil 1 – utheving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ys stil 3 – utheving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iddels stil 1 – uthevin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643" autoAdjust="0"/>
  </p:normalViewPr>
  <p:slideViewPr>
    <p:cSldViewPr snapToObjects="1">
      <p:cViewPr>
        <p:scale>
          <a:sx n="90" d="100"/>
          <a:sy n="90" d="100"/>
        </p:scale>
        <p:origin x="2184" y="552"/>
      </p:cViewPr>
      <p:guideLst>
        <p:guide orient="horz" pos="1620"/>
        <p:guide pos="2880"/>
        <p:guide orient="horz" pos="1529"/>
      </p:guideLst>
    </p:cSldViewPr>
  </p:slideViewPr>
  <p:outlineViewPr>
    <p:cViewPr>
      <p:scale>
        <a:sx n="33" d="100"/>
        <a:sy n="33" d="100"/>
      </p:scale>
      <p:origin x="0" y="179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5" d="100"/>
          <a:sy n="65" d="100"/>
        </p:scale>
        <p:origin x="-3624" y="-104"/>
      </p:cViewPr>
      <p:guideLst>
        <p:guide orient="horz" pos="3223"/>
        <p:guide pos="22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2"/>
            <a:ext cx="3075750" cy="511813"/>
          </a:xfrm>
          <a:prstGeom prst="rect">
            <a:avLst/>
          </a:prstGeom>
        </p:spPr>
        <p:txBody>
          <a:bodyPr vert="horz" lIns="95377" tIns="47688" rIns="95377" bIns="47688" rtlCol="0"/>
          <a:lstStyle>
            <a:lvl1pPr algn="l">
              <a:defRPr sz="1300"/>
            </a:lvl1pPr>
          </a:lstStyle>
          <a:p>
            <a:endParaRPr lang="nb-NO"/>
          </a:p>
        </p:txBody>
      </p:sp>
      <p:sp>
        <p:nvSpPr>
          <p:cNvPr id="3" name="Plassholder for dato 2"/>
          <p:cNvSpPr>
            <a:spLocks noGrp="1"/>
          </p:cNvSpPr>
          <p:nvPr>
            <p:ph type="dt" sz="quarter" idx="1"/>
          </p:nvPr>
        </p:nvSpPr>
        <p:spPr>
          <a:xfrm>
            <a:off x="4021878" y="2"/>
            <a:ext cx="3075750" cy="511813"/>
          </a:xfrm>
          <a:prstGeom prst="rect">
            <a:avLst/>
          </a:prstGeom>
        </p:spPr>
        <p:txBody>
          <a:bodyPr vert="horz" lIns="95377" tIns="47688" rIns="95377" bIns="47688" rtlCol="0"/>
          <a:lstStyle>
            <a:lvl1pPr algn="r">
              <a:defRPr sz="1300"/>
            </a:lvl1pPr>
          </a:lstStyle>
          <a:p>
            <a:fld id="{6406B23A-7E88-814B-B941-75883F4D7CA4}" type="datetime1">
              <a:rPr lang="nb-NO" smtClean="0"/>
              <a:t>18.02.2021</a:t>
            </a:fld>
            <a:endParaRPr lang="nb-NO"/>
          </a:p>
        </p:txBody>
      </p:sp>
      <p:sp>
        <p:nvSpPr>
          <p:cNvPr id="4" name="Plassholder for bunntekst 3"/>
          <p:cNvSpPr>
            <a:spLocks noGrp="1"/>
          </p:cNvSpPr>
          <p:nvPr>
            <p:ph type="ftr" sz="quarter" idx="2"/>
          </p:nvPr>
        </p:nvSpPr>
        <p:spPr>
          <a:xfrm>
            <a:off x="0" y="9721155"/>
            <a:ext cx="3075750" cy="511812"/>
          </a:xfrm>
          <a:prstGeom prst="rect">
            <a:avLst/>
          </a:prstGeom>
        </p:spPr>
        <p:txBody>
          <a:bodyPr vert="horz" lIns="95377" tIns="47688" rIns="95377" bIns="47688" rtlCol="0" anchor="b"/>
          <a:lstStyle>
            <a:lvl1pPr algn="l">
              <a:defRPr sz="1300"/>
            </a:lvl1pPr>
          </a:lstStyle>
          <a:p>
            <a:endParaRPr lang="nb-NO"/>
          </a:p>
        </p:txBody>
      </p:sp>
      <p:sp>
        <p:nvSpPr>
          <p:cNvPr id="5" name="Plassholder for lysbildenummer 4"/>
          <p:cNvSpPr>
            <a:spLocks noGrp="1"/>
          </p:cNvSpPr>
          <p:nvPr>
            <p:ph type="sldNum" sz="quarter" idx="3"/>
          </p:nvPr>
        </p:nvSpPr>
        <p:spPr>
          <a:xfrm>
            <a:off x="4021878" y="9721155"/>
            <a:ext cx="3075750" cy="511812"/>
          </a:xfrm>
          <a:prstGeom prst="rect">
            <a:avLst/>
          </a:prstGeom>
        </p:spPr>
        <p:txBody>
          <a:bodyPr vert="horz" lIns="95377" tIns="47688" rIns="95377" bIns="47688" rtlCol="0" anchor="b"/>
          <a:lstStyle>
            <a:lvl1pPr algn="r">
              <a:defRPr sz="1300"/>
            </a:lvl1pPr>
          </a:lstStyle>
          <a:p>
            <a:fld id="{10514F73-892E-8048-B9FF-AB38636A8EE6}" type="slidenum">
              <a:rPr lang="nb-NO" smtClean="0"/>
              <a:t>‹#›</a:t>
            </a:fld>
            <a:endParaRPr lang="nb-NO"/>
          </a:p>
        </p:txBody>
      </p:sp>
    </p:spTree>
    <p:extLst>
      <p:ext uri="{BB962C8B-B14F-4D97-AF65-F5344CB8AC3E}">
        <p14:creationId xmlns:p14="http://schemas.microsoft.com/office/powerpoint/2010/main" val="2446105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137" cy="512304"/>
          </a:xfrm>
          <a:prstGeom prst="rect">
            <a:avLst/>
          </a:prstGeom>
        </p:spPr>
        <p:txBody>
          <a:bodyPr vert="horz" lIns="94327" tIns="47164" rIns="94327" bIns="47164"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020507" y="0"/>
            <a:ext cx="3077137" cy="512304"/>
          </a:xfrm>
          <a:prstGeom prst="rect">
            <a:avLst/>
          </a:prstGeom>
        </p:spPr>
        <p:txBody>
          <a:bodyPr vert="horz" lIns="94327" tIns="47164" rIns="94327" bIns="47164" rtlCol="0"/>
          <a:lstStyle>
            <a:lvl1pPr algn="r" fontAlgn="auto">
              <a:spcBef>
                <a:spcPts val="0"/>
              </a:spcBef>
              <a:spcAft>
                <a:spcPts val="0"/>
              </a:spcAft>
              <a:defRPr sz="1300" smtClean="0">
                <a:latin typeface="+mn-lt"/>
                <a:cs typeface="+mn-cs"/>
              </a:defRPr>
            </a:lvl1pPr>
          </a:lstStyle>
          <a:p>
            <a:pPr>
              <a:defRPr/>
            </a:pPr>
            <a:fld id="{08689B75-CAB7-8947-9861-70B0E6C60440}" type="datetime1">
              <a:rPr lang="nb-NO" smtClean="0"/>
              <a:t>18.02.2021</a:t>
            </a:fld>
            <a:endParaRPr lang="en-US"/>
          </a:p>
        </p:txBody>
      </p:sp>
      <p:sp>
        <p:nvSpPr>
          <p:cNvPr id="4" name="Slide Image Placeholder 3"/>
          <p:cNvSpPr>
            <a:spLocks noGrp="1" noRot="1" noChangeAspect="1"/>
          </p:cNvSpPr>
          <p:nvPr>
            <p:ph type="sldImg" idx="2"/>
          </p:nvPr>
        </p:nvSpPr>
        <p:spPr>
          <a:xfrm>
            <a:off x="136525" y="766763"/>
            <a:ext cx="6826250" cy="3840162"/>
          </a:xfrm>
          <a:prstGeom prst="rect">
            <a:avLst/>
          </a:prstGeom>
          <a:noFill/>
          <a:ln w="12700">
            <a:solidFill>
              <a:prstClr val="black"/>
            </a:solidFill>
          </a:ln>
        </p:spPr>
        <p:txBody>
          <a:bodyPr vert="horz" lIns="94327" tIns="47164" rIns="94327" bIns="47164" rtlCol="0" anchor="ctr"/>
          <a:lstStyle/>
          <a:p>
            <a:pPr lvl="0"/>
            <a:endParaRPr lang="en-US" noProof="0"/>
          </a:p>
        </p:txBody>
      </p:sp>
      <p:sp>
        <p:nvSpPr>
          <p:cNvPr id="5" name="Notes Placeholder 4"/>
          <p:cNvSpPr>
            <a:spLocks noGrp="1"/>
          </p:cNvSpPr>
          <p:nvPr>
            <p:ph type="body" sz="quarter" idx="3"/>
          </p:nvPr>
        </p:nvSpPr>
        <p:spPr>
          <a:xfrm>
            <a:off x="709601" y="4861158"/>
            <a:ext cx="5680103" cy="4605821"/>
          </a:xfrm>
          <a:prstGeom prst="rect">
            <a:avLst/>
          </a:prstGeom>
        </p:spPr>
        <p:txBody>
          <a:bodyPr vert="horz" lIns="94327" tIns="47164" rIns="94327" bIns="4716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9720676"/>
            <a:ext cx="3077137" cy="512303"/>
          </a:xfrm>
          <a:prstGeom prst="rect">
            <a:avLst/>
          </a:prstGeom>
        </p:spPr>
        <p:txBody>
          <a:bodyPr vert="horz" lIns="94327" tIns="47164" rIns="94327" bIns="47164"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20507" y="9720676"/>
            <a:ext cx="3077137" cy="512303"/>
          </a:xfrm>
          <a:prstGeom prst="rect">
            <a:avLst/>
          </a:prstGeom>
        </p:spPr>
        <p:txBody>
          <a:bodyPr vert="horz" lIns="94327" tIns="47164" rIns="94327" bIns="47164" rtlCol="0" anchor="b"/>
          <a:lstStyle>
            <a:lvl1pPr algn="r" fontAlgn="auto">
              <a:spcBef>
                <a:spcPts val="0"/>
              </a:spcBef>
              <a:spcAft>
                <a:spcPts val="0"/>
              </a:spcAft>
              <a:defRPr sz="1300" smtClean="0">
                <a:latin typeface="+mn-lt"/>
                <a:cs typeface="+mn-cs"/>
              </a:defRPr>
            </a:lvl1pPr>
          </a:lstStyle>
          <a:p>
            <a:pPr>
              <a:defRPr/>
            </a:pPr>
            <a:fld id="{3DF09928-40E7-478C-B3BC-E8E8BDCD3D3C}" type="slidenum">
              <a:rPr lang="en-US"/>
              <a:pPr>
                <a:defRPr/>
              </a:pPr>
              <a:t>‹#›</a:t>
            </a:fld>
            <a:endParaRPr lang="en-US"/>
          </a:p>
        </p:txBody>
      </p:sp>
    </p:spTree>
    <p:extLst>
      <p:ext uri="{BB962C8B-B14F-4D97-AF65-F5344CB8AC3E}">
        <p14:creationId xmlns:p14="http://schemas.microsoft.com/office/powerpoint/2010/main" val="185756612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a:lnSpc>
                <a:spcPct val="100000"/>
              </a:lnSpc>
            </a:pPr>
            <a:endParaRPr lang="nb-NO" dirty="0">
              <a:solidFill>
                <a:srgbClr val="000000"/>
              </a:solidFill>
              <a:latin typeface="Arial"/>
            </a:endParaRPr>
          </a:p>
        </p:txBody>
      </p:sp>
      <p:sp>
        <p:nvSpPr>
          <p:cNvPr id="4" name="Plassholder for lysbildenummer 3"/>
          <p:cNvSpPr>
            <a:spLocks noGrp="1"/>
          </p:cNvSpPr>
          <p:nvPr>
            <p:ph type="sldNum" sz="quarter" idx="10"/>
          </p:nvPr>
        </p:nvSpPr>
        <p:spPr/>
        <p:txBody>
          <a:bodyPr/>
          <a:lstStyle/>
          <a:p>
            <a:pPr>
              <a:defRPr/>
            </a:pPr>
            <a:fld id="{3DF09928-40E7-478C-B3BC-E8E8BDCD3D3C}" type="slidenum">
              <a:rPr lang="en-US" smtClean="0"/>
              <a:pPr>
                <a:defRPr/>
              </a:pPr>
              <a:t>1</a:t>
            </a:fld>
            <a:endParaRPr lang="en-US"/>
          </a:p>
        </p:txBody>
      </p:sp>
    </p:spTree>
    <p:extLst>
      <p:ext uri="{BB962C8B-B14F-4D97-AF65-F5344CB8AC3E}">
        <p14:creationId xmlns:p14="http://schemas.microsoft.com/office/powerpoint/2010/main" val="175608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a:lnSpc>
                <a:spcPct val="100000"/>
              </a:lnSpc>
            </a:pPr>
            <a:r>
              <a:rPr lang="nb-NO" dirty="0">
                <a:solidFill>
                  <a:srgbClr val="000000"/>
                </a:solidFill>
                <a:latin typeface="Arial"/>
              </a:rPr>
              <a:t>ET: </a:t>
            </a:r>
            <a:r>
              <a:rPr lang="nb-NO" dirty="0" err="1">
                <a:solidFill>
                  <a:srgbClr val="000000"/>
                </a:solidFill>
                <a:latin typeface="Arial"/>
              </a:rPr>
              <a:t>EmbryoTransfer</a:t>
            </a:r>
            <a:r>
              <a:rPr lang="nb-NO" dirty="0">
                <a:solidFill>
                  <a:srgbClr val="000000"/>
                </a:solidFill>
                <a:latin typeface="Arial"/>
              </a:rPr>
              <a:t> – oksen er etter embryo.</a:t>
            </a:r>
          </a:p>
          <a:p>
            <a:pPr lvl="0">
              <a:lnSpc>
                <a:spcPct val="100000"/>
              </a:lnSpc>
            </a:pPr>
            <a:endParaRPr lang="nb-NO" dirty="0">
              <a:solidFill>
                <a:srgbClr val="000000"/>
              </a:solidFill>
              <a:latin typeface="Arial"/>
            </a:endParaRPr>
          </a:p>
          <a:p>
            <a:pPr marL="0" lvl="0" indent="0">
              <a:lnSpc>
                <a:spcPct val="100000"/>
              </a:lnSpc>
              <a:buNone/>
            </a:pPr>
            <a:r>
              <a:rPr lang="nb-NO" sz="1200" b="1" dirty="0">
                <a:solidFill>
                  <a:srgbClr val="000000"/>
                </a:solidFill>
                <a:latin typeface="Arial"/>
                <a:cs typeface="Times New Roman" panose="02020603050405020304" pitchFamily="18" charset="0"/>
              </a:rPr>
              <a:t>Slektskap:</a:t>
            </a:r>
          </a:p>
          <a:p>
            <a:pPr marL="0" lvl="0" indent="0">
              <a:lnSpc>
                <a:spcPct val="100000"/>
              </a:lnSpc>
              <a:buNone/>
            </a:pPr>
            <a:r>
              <a:rPr lang="nb-NO" sz="1200" dirty="0">
                <a:solidFill>
                  <a:srgbClr val="000000"/>
                </a:solidFill>
                <a:latin typeface="Arial"/>
                <a:cs typeface="Times New Roman" panose="02020603050405020304" pitchFamily="18" charset="0"/>
              </a:rPr>
              <a:t>Far: 11906 Dalsbygda		</a:t>
            </a:r>
          </a:p>
          <a:p>
            <a:pPr marL="0" lvl="0" indent="0">
              <a:lnSpc>
                <a:spcPct val="100000"/>
              </a:lnSpc>
              <a:buNone/>
            </a:pPr>
            <a:r>
              <a:rPr lang="nb-NO" sz="1200" dirty="0">
                <a:solidFill>
                  <a:srgbClr val="000000"/>
                </a:solidFill>
                <a:latin typeface="Arial"/>
                <a:cs typeface="Times New Roman" panose="02020603050405020304" pitchFamily="18" charset="0"/>
              </a:rPr>
              <a:t>Morfar: 11209 </a:t>
            </a:r>
            <a:r>
              <a:rPr lang="nb-NO" sz="1200" dirty="0" err="1">
                <a:solidFill>
                  <a:srgbClr val="000000"/>
                </a:solidFill>
                <a:latin typeface="Arial"/>
                <a:cs typeface="Times New Roman" panose="02020603050405020304" pitchFamily="18" charset="0"/>
              </a:rPr>
              <a:t>Korsen</a:t>
            </a:r>
            <a:endParaRPr lang="nb-NO" dirty="0">
              <a:solidFill>
                <a:srgbClr val="000000"/>
              </a:solidFill>
              <a:latin typeface="Arial"/>
            </a:endParaRPr>
          </a:p>
        </p:txBody>
      </p:sp>
      <p:sp>
        <p:nvSpPr>
          <p:cNvPr id="4" name="Plassholder for lysbildenummer 3"/>
          <p:cNvSpPr>
            <a:spLocks noGrp="1"/>
          </p:cNvSpPr>
          <p:nvPr>
            <p:ph type="sldNum" sz="quarter" idx="10"/>
          </p:nvPr>
        </p:nvSpPr>
        <p:spPr/>
        <p:txBody>
          <a:bodyPr/>
          <a:lstStyle/>
          <a:p>
            <a:pPr>
              <a:defRPr/>
            </a:pPr>
            <a:fld id="{3DF09928-40E7-478C-B3BC-E8E8BDCD3D3C}" type="slidenum">
              <a:rPr lang="en-US" smtClean="0"/>
              <a:pPr>
                <a:defRPr/>
              </a:pPr>
              <a:t>11</a:t>
            </a:fld>
            <a:endParaRPr lang="en-US"/>
          </a:p>
        </p:txBody>
      </p:sp>
    </p:spTree>
    <p:extLst>
      <p:ext uri="{BB962C8B-B14F-4D97-AF65-F5344CB8AC3E}">
        <p14:creationId xmlns:p14="http://schemas.microsoft.com/office/powerpoint/2010/main" val="205622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a:lnSpc>
                <a:spcPct val="100000"/>
              </a:lnSpc>
            </a:pPr>
            <a:r>
              <a:rPr lang="nb-NO" dirty="0" err="1">
                <a:solidFill>
                  <a:srgbClr val="000000"/>
                </a:solidFill>
                <a:latin typeface="Arial"/>
              </a:rPr>
              <a:t>Genos</a:t>
            </a:r>
            <a:r>
              <a:rPr lang="nb-NO" dirty="0">
                <a:solidFill>
                  <a:srgbClr val="000000"/>
                </a:solidFill>
                <a:latin typeface="Arial"/>
              </a:rPr>
              <a:t> </a:t>
            </a:r>
            <a:r>
              <a:rPr lang="nb-NO" dirty="0" err="1">
                <a:solidFill>
                  <a:srgbClr val="000000"/>
                </a:solidFill>
                <a:latin typeface="Arial"/>
              </a:rPr>
              <a:t>Elitekvige</a:t>
            </a:r>
            <a:r>
              <a:rPr lang="nb-NO" dirty="0">
                <a:solidFill>
                  <a:srgbClr val="000000"/>
                </a:solidFill>
                <a:latin typeface="Arial"/>
              </a:rPr>
              <a:t> blir tildelt oppdretter av den beste norskfødte NRF-</a:t>
            </a:r>
            <a:r>
              <a:rPr lang="nb-NO" dirty="0" err="1">
                <a:solidFill>
                  <a:srgbClr val="000000"/>
                </a:solidFill>
                <a:latin typeface="Arial"/>
              </a:rPr>
              <a:t>elitekvige</a:t>
            </a:r>
            <a:r>
              <a:rPr lang="nb-NO" dirty="0">
                <a:solidFill>
                  <a:srgbClr val="000000"/>
                </a:solidFill>
                <a:latin typeface="Arial"/>
              </a:rPr>
              <a:t>, som er brukt i embryoproduksjon foregående kalenderår.</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Prisen for beste </a:t>
            </a:r>
            <a:r>
              <a:rPr lang="nb-NO" dirty="0" err="1">
                <a:solidFill>
                  <a:srgbClr val="000000"/>
                </a:solidFill>
                <a:latin typeface="Arial"/>
              </a:rPr>
              <a:t>elitekvige</a:t>
            </a:r>
            <a:r>
              <a:rPr lang="nb-NO" dirty="0">
                <a:solidFill>
                  <a:srgbClr val="000000"/>
                </a:solidFill>
                <a:latin typeface="Arial"/>
              </a:rPr>
              <a:t> er 10 000 kr og diplom.</a:t>
            </a:r>
          </a:p>
          <a:p>
            <a:pPr lvl="0">
              <a:lnSpc>
                <a:spcPct val="100000"/>
              </a:lnSpc>
            </a:pPr>
            <a:r>
              <a:rPr lang="nb-NO" dirty="0">
                <a:solidFill>
                  <a:srgbClr val="000000"/>
                </a:solidFill>
                <a:latin typeface="Arial"/>
              </a:rPr>
              <a:t>Beste embryokvige er 80165 Bergit P med avlsverdi 41,00. Oppdretter er Jan Tore Berget, 6433 Hustad.</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Far: 11914 </a:t>
            </a:r>
            <a:r>
              <a:rPr lang="nb-NO" dirty="0" err="1">
                <a:solidFill>
                  <a:srgbClr val="000000"/>
                </a:solidFill>
                <a:latin typeface="Arial"/>
              </a:rPr>
              <a:t>Herikstad</a:t>
            </a:r>
            <a:br>
              <a:rPr lang="nb-NO" dirty="0">
                <a:solidFill>
                  <a:srgbClr val="000000"/>
                </a:solidFill>
                <a:latin typeface="Arial"/>
              </a:rPr>
            </a:br>
            <a:r>
              <a:rPr lang="nb-NO" dirty="0">
                <a:solidFill>
                  <a:srgbClr val="000000"/>
                </a:solidFill>
                <a:latin typeface="Arial"/>
              </a:rPr>
              <a:t>Morfar: 11312 Horn</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P: Heterozygot kollet.</a:t>
            </a:r>
          </a:p>
        </p:txBody>
      </p:sp>
      <p:sp>
        <p:nvSpPr>
          <p:cNvPr id="4" name="Plassholder for lysbildenummer 3"/>
          <p:cNvSpPr>
            <a:spLocks noGrp="1"/>
          </p:cNvSpPr>
          <p:nvPr>
            <p:ph type="sldNum" sz="quarter" idx="10"/>
          </p:nvPr>
        </p:nvSpPr>
        <p:spPr/>
        <p:txBody>
          <a:bodyPr/>
          <a:lstStyle/>
          <a:p>
            <a:pPr>
              <a:defRPr/>
            </a:pPr>
            <a:fld id="{3DF09928-40E7-478C-B3BC-E8E8BDCD3D3C}" type="slidenum">
              <a:rPr lang="en-US" smtClean="0"/>
              <a:pPr>
                <a:defRPr/>
              </a:pPr>
              <a:t>12</a:t>
            </a:fld>
            <a:endParaRPr lang="en-US"/>
          </a:p>
        </p:txBody>
      </p:sp>
    </p:spTree>
    <p:extLst>
      <p:ext uri="{BB962C8B-B14F-4D97-AF65-F5344CB8AC3E}">
        <p14:creationId xmlns:p14="http://schemas.microsoft.com/office/powerpoint/2010/main" val="407857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solidFill>
            <a:srgbClr val="FFFFFF"/>
          </a:solidFill>
        </p:spPr>
        <p:txBody>
          <a:bodyPr lIns="0" tIns="0" rIns="0" bIns="47625"/>
          <a:lstStyle/>
          <a:p>
            <a:pPr lvl="0">
              <a:lnSpc>
                <a:spcPct val="100000"/>
              </a:lnSpc>
            </a:pPr>
            <a:r>
              <a:rPr lang="nb-NO" dirty="0">
                <a:solidFill>
                  <a:srgbClr val="000000"/>
                </a:solidFill>
                <a:latin typeface="Arial"/>
              </a:rPr>
              <a:t>Bildet er fra Lyngen, Troms.</a:t>
            </a: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t>14</a:t>
            </a:fld>
            <a:endParaRPr lang="zh-CN" altLang="en-US"/>
          </a:p>
        </p:txBody>
      </p:sp>
    </p:spTree>
    <p:extLst>
      <p:ext uri="{BB962C8B-B14F-4D97-AF65-F5344CB8AC3E}">
        <p14:creationId xmlns:p14="http://schemas.microsoft.com/office/powerpoint/2010/main" val="129464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a:lnSpc>
                <a:spcPct val="100000"/>
              </a:lnSpc>
            </a:pPr>
            <a:r>
              <a:rPr lang="nb-NO" dirty="0">
                <a:solidFill>
                  <a:srgbClr val="000000"/>
                </a:solidFill>
                <a:latin typeface="Arial"/>
              </a:rPr>
              <a:t>Geno har et godt resultat som følge av okser med høg avlsverdi og kostnadskontroll samt mindre reiser i 2020</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Antall solgte doser i Norge: 441 000 doser i 2020, mot 436 000 doser i 2019. En økning på 1%. Av alle solgte doser er 86% NRF. </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Hallsteingård: Salg av eiendomsparseller for utbygging. Geno skal dele ut midler til nydyrking av 500 mål i Trøndelag.</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Geno Global har et bedre resultat som følge av bedre lønnsomhet og lavere kostnader, i USA skjer det et skift i etterspørselen etter mer kjønnsseparert, salget av kjønnsseparert har økt fra 79.000 til 89.000 doser internasjonalt. </a:t>
            </a:r>
          </a:p>
          <a:p>
            <a:pPr lvl="0">
              <a:lnSpc>
                <a:spcPct val="100000"/>
              </a:lnSpc>
            </a:pPr>
            <a:r>
              <a:rPr lang="nb-NO" dirty="0">
                <a:solidFill>
                  <a:srgbClr val="000000"/>
                </a:solidFill>
                <a:latin typeface="Arial"/>
              </a:rPr>
              <a:t>Geno Global har kjøpt varer og tjenester for kr 16 millioner av Geno SA.  Total er det solgt 358. 000 doser internasjonalt og omsatt for kr 36,1 millioner mot kr 32 millioner i 2019.  </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SpermVital har et bedre resultat som følge av lavere kostnader, 70% av salget til Spermvital er nå til internasjonale kunder som Swiss Genetics i Sveits, </a:t>
            </a:r>
            <a:r>
              <a:rPr lang="nb-NO" dirty="0" err="1">
                <a:solidFill>
                  <a:srgbClr val="000000"/>
                </a:solidFill>
                <a:latin typeface="Arial"/>
              </a:rPr>
              <a:t>Masterrind</a:t>
            </a:r>
            <a:r>
              <a:rPr lang="nb-NO" dirty="0">
                <a:solidFill>
                  <a:srgbClr val="000000"/>
                </a:solidFill>
                <a:latin typeface="Arial"/>
              </a:rPr>
              <a:t> i Tyskland og Viking Genetics i 2021. </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Cryogenetics har bedre resultat som følge av økt salg i Norge av frysetjenester på melke.  </a:t>
            </a:r>
          </a:p>
        </p:txBody>
      </p:sp>
      <p:sp>
        <p:nvSpPr>
          <p:cNvPr id="4" name="Plassholder for lysbildenummer 3"/>
          <p:cNvSpPr>
            <a:spLocks noGrp="1"/>
          </p:cNvSpPr>
          <p:nvPr>
            <p:ph type="sldNum" sz="quarter" idx="5"/>
          </p:nvPr>
        </p:nvSpPr>
        <p:spPr/>
        <p:txBody>
          <a:bodyPr/>
          <a:lstStyle/>
          <a:p>
            <a:pPr>
              <a:defRPr/>
            </a:pPr>
            <a:fld id="{3DF09928-40E7-478C-B3BC-E8E8BDCD3D3C}" type="slidenum">
              <a:rPr lang="en-US" smtClean="0"/>
              <a:pPr>
                <a:defRPr/>
              </a:pPr>
              <a:t>2</a:t>
            </a:fld>
            <a:endParaRPr lang="en-US"/>
          </a:p>
        </p:txBody>
      </p:sp>
    </p:spTree>
    <p:extLst>
      <p:ext uri="{BB962C8B-B14F-4D97-AF65-F5344CB8AC3E}">
        <p14:creationId xmlns:p14="http://schemas.microsoft.com/office/powerpoint/2010/main" val="979439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a:lnSpc>
                <a:spcPct val="100000"/>
              </a:lnSpc>
              <a:buNone/>
            </a:pPr>
            <a:r>
              <a:rPr lang="nb-NO" dirty="0">
                <a:solidFill>
                  <a:srgbClr val="000000"/>
                </a:solidFill>
                <a:latin typeface="Arial"/>
              </a:rPr>
              <a:t>Ny fylkesinndeling gjør at vi ikke har med tidligere år denne gangen. </a:t>
            </a:r>
          </a:p>
        </p:txBody>
      </p:sp>
      <p:sp>
        <p:nvSpPr>
          <p:cNvPr id="4" name="Plassholder for lysbildenummer 3"/>
          <p:cNvSpPr>
            <a:spLocks noGrp="1"/>
          </p:cNvSpPr>
          <p:nvPr>
            <p:ph type="sldNum" sz="quarter" idx="5"/>
          </p:nvPr>
        </p:nvSpPr>
        <p:spPr/>
        <p:txBody>
          <a:bodyPr/>
          <a:lstStyle/>
          <a:p>
            <a:pPr>
              <a:defRPr/>
            </a:pPr>
            <a:fld id="{3DF09928-40E7-478C-B3BC-E8E8BDCD3D3C}" type="slidenum">
              <a:rPr lang="en-US" smtClean="0"/>
              <a:pPr>
                <a:defRPr/>
              </a:pPr>
              <a:t>3</a:t>
            </a:fld>
            <a:endParaRPr lang="en-US"/>
          </a:p>
        </p:txBody>
      </p:sp>
    </p:spTree>
    <p:extLst>
      <p:ext uri="{BB962C8B-B14F-4D97-AF65-F5344CB8AC3E}">
        <p14:creationId xmlns:p14="http://schemas.microsoft.com/office/powerpoint/2010/main" val="1746953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defTabSz="921532">
              <a:lnSpc>
                <a:spcPct val="100000"/>
              </a:lnSpc>
              <a:buNone/>
              <a:defRPr/>
            </a:pPr>
            <a:r>
              <a:rPr lang="nb-NO" dirty="0">
                <a:solidFill>
                  <a:srgbClr val="000000"/>
                </a:solidFill>
                <a:latin typeface="Arial"/>
              </a:rPr>
              <a:t>Legg</a:t>
            </a:r>
            <a:r>
              <a:rPr lang="nb-NO" baseline="0" dirty="0">
                <a:solidFill>
                  <a:srgbClr val="000000"/>
                </a:solidFill>
                <a:latin typeface="Arial"/>
              </a:rPr>
              <a:t> inn dyr i ditt produsentlag i det grønne feltet; eliteokser, </a:t>
            </a:r>
            <a:r>
              <a:rPr lang="nb-NO" baseline="0" dirty="0" err="1">
                <a:solidFill>
                  <a:srgbClr val="000000"/>
                </a:solidFill>
                <a:latin typeface="Arial"/>
              </a:rPr>
              <a:t>elitekviger</a:t>
            </a:r>
            <a:r>
              <a:rPr lang="nb-NO" baseline="0" dirty="0">
                <a:solidFill>
                  <a:srgbClr val="000000"/>
                </a:solidFill>
                <a:latin typeface="Arial"/>
              </a:rPr>
              <a:t> og innkjøpte kalver. Slett de rubrikkene som ikke trengs.</a:t>
            </a:r>
          </a:p>
          <a:p>
            <a:pPr marL="0" marR="0" lvl="0" indent="0" algn="l" defTabSz="921532" rtl="0" eaLnBrk="1" fontAlgn="base" latinLnBrk="0" hangingPunct="1">
              <a:lnSpc>
                <a:spcPct val="100000"/>
              </a:lnSpc>
              <a:spcBef>
                <a:spcPct val="30000"/>
              </a:spcBef>
              <a:spcAft>
                <a:spcPct val="0"/>
              </a:spcAft>
              <a:buClrTx/>
              <a:buSzTx/>
              <a:buFontTx/>
              <a:buNone/>
              <a:tabLst/>
              <a:defRPr/>
            </a:pPr>
            <a:r>
              <a:rPr lang="nb-NO" dirty="0">
                <a:solidFill>
                  <a:srgbClr val="000000"/>
                </a:solidFill>
                <a:latin typeface="Arial"/>
              </a:rPr>
              <a:t>For å legge til rader i tabellene, høyreklikk inne i tabellen, og klikk på «Sett inn» som kommer opp i menyen under musepekeren.</a:t>
            </a:r>
          </a:p>
          <a:p>
            <a:pPr lvl="0" defTabSz="921532">
              <a:lnSpc>
                <a:spcPct val="100000"/>
              </a:lnSpc>
              <a:buNone/>
              <a:defRPr/>
            </a:pPr>
            <a:endParaRPr lang="nb-NO" baseline="0" dirty="0">
              <a:solidFill>
                <a:srgbClr val="000000"/>
              </a:solidFill>
              <a:latin typeface="Arial"/>
            </a:endParaRPr>
          </a:p>
          <a:p>
            <a:pPr lvl="0" defTabSz="921532">
              <a:lnSpc>
                <a:spcPct val="100000"/>
              </a:lnSpc>
              <a:buNone/>
              <a:defRPr/>
            </a:pPr>
            <a:r>
              <a:rPr lang="nb-NO" baseline="0" dirty="0">
                <a:solidFill>
                  <a:srgbClr val="000000"/>
                </a:solidFill>
                <a:latin typeface="Arial"/>
              </a:rPr>
              <a:t>INFO HENTES FRA ÅRSMELDINGEN TIL PRODUSENTLAGET.</a:t>
            </a:r>
          </a:p>
          <a:p>
            <a:pPr lvl="0" defTabSz="921532">
              <a:lnSpc>
                <a:spcPct val="100000"/>
              </a:lnSpc>
              <a:buNone/>
              <a:defRPr/>
            </a:pPr>
            <a:endParaRPr lang="nb-NO" dirty="0">
              <a:solidFill>
                <a:srgbClr val="000000"/>
              </a:solidFill>
              <a:latin typeface="Arial"/>
            </a:endParaRPr>
          </a:p>
          <a:p>
            <a:pPr lvl="0" defTabSz="921532">
              <a:lnSpc>
                <a:spcPct val="100000"/>
              </a:lnSpc>
              <a:buNone/>
              <a:defRPr/>
            </a:pPr>
            <a:r>
              <a:rPr lang="nb-NO" b="1" dirty="0">
                <a:solidFill>
                  <a:srgbClr val="000000"/>
                </a:solidFill>
                <a:latin typeface="Arial"/>
              </a:rPr>
              <a:t>Vil du heller ta plansjen muntlig, kan denne bare slettes.</a:t>
            </a:r>
          </a:p>
          <a:p>
            <a:pPr lvl="0">
              <a:lnSpc>
                <a:spcPct val="100000"/>
              </a:lnSpc>
            </a:pPr>
            <a:endParaRPr lang="nb-NO" dirty="0">
              <a:solidFill>
                <a:srgbClr val="000000"/>
              </a:solidFill>
              <a:latin typeface="Arial"/>
            </a:endParaRPr>
          </a:p>
        </p:txBody>
      </p:sp>
      <p:sp>
        <p:nvSpPr>
          <p:cNvPr id="4" name="Plassholder for lysbildenummer 3"/>
          <p:cNvSpPr>
            <a:spLocks noGrp="1"/>
          </p:cNvSpPr>
          <p:nvPr>
            <p:ph type="sldNum" sz="quarter" idx="10"/>
          </p:nvPr>
        </p:nvSpPr>
        <p:spPr/>
        <p:txBody>
          <a:bodyPr/>
          <a:lstStyle/>
          <a:p>
            <a:pPr>
              <a:defRPr/>
            </a:pPr>
            <a:fld id="{3DF09928-40E7-478C-B3BC-E8E8BDCD3D3C}" type="slidenum">
              <a:rPr lang="en-US" smtClean="0"/>
              <a:pPr>
                <a:defRPr/>
              </a:pPr>
              <a:t>4</a:t>
            </a:fld>
            <a:endParaRPr lang="en-US"/>
          </a:p>
        </p:txBody>
      </p:sp>
    </p:spTree>
    <p:extLst>
      <p:ext uri="{BB962C8B-B14F-4D97-AF65-F5344CB8AC3E}">
        <p14:creationId xmlns:p14="http://schemas.microsoft.com/office/powerpoint/2010/main" val="1736250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b-NO" b="1" u="sng" strike="noStrike" noProof="0" dirty="0">
                <a:solidFill>
                  <a:srgbClr val="000000"/>
                </a:solidFill>
                <a:latin typeface="Arial"/>
              </a:rPr>
              <a:t>Fôreffektivitetsprosjektet:</a:t>
            </a:r>
            <a:r>
              <a:rPr lang="nb-NO" noProof="0" dirty="0">
                <a:solidFill>
                  <a:srgbClr val="000000"/>
                </a:solidFill>
                <a:latin typeface="Arial"/>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b-NO" noProof="0" dirty="0">
                <a:solidFill>
                  <a:srgbClr val="000000"/>
                </a:solidFill>
                <a:latin typeface="Arial"/>
              </a:rPr>
              <a:t>Prosjektet har oppstart nå, prosjektleder er på plass og vi leter etter aktuelle besetninger som kan være med å samle inn data til prosjektet. </a:t>
            </a:r>
            <a:r>
              <a:rPr lang="nb-NO" b="0" i="0" noProof="0" dirty="0">
                <a:solidFill>
                  <a:srgbClr val="000000"/>
                </a:solidFill>
                <a:effectLst/>
                <a:latin typeface="Arial"/>
              </a:rPr>
              <a:t>Kostnader forbundet med fôr utgjør en stor del av de variable kostnadene i melkeproduksjon. Direkte seleksjon av kyr med forbedret fôrutnyttelse kan bidra til å redusere fôrforbruket og øke ressursutnyttelsen i melkeproduksjon. Avl for forbedret fôr- og ressursutnyttelse er en løsning med varig og kumulativ effekt. </a:t>
            </a:r>
          </a:p>
          <a:p>
            <a:pPr marL="0" lvl="0" indent="0">
              <a:lnSpc>
                <a:spcPct val="100000"/>
              </a:lnSpc>
              <a:buFontTx/>
              <a:buNone/>
            </a:pPr>
            <a:endParaRPr lang="nb-NO" noProof="0" dirty="0">
              <a:solidFill>
                <a:srgbClr val="000000"/>
              </a:solidFill>
              <a:latin typeface="Arial"/>
            </a:endParaRPr>
          </a:p>
          <a:p>
            <a:pPr marL="0" lvl="0" indent="0">
              <a:lnSpc>
                <a:spcPct val="100000"/>
              </a:lnSpc>
              <a:buFontTx/>
              <a:buNone/>
            </a:pPr>
            <a:endParaRPr lang="nb-NO" noProof="0" dirty="0">
              <a:solidFill>
                <a:srgbClr val="000000"/>
              </a:solidFill>
              <a:latin typeface="Arial"/>
            </a:endParaRPr>
          </a:p>
          <a:p>
            <a:pPr lvl="0">
              <a:lnSpc>
                <a:spcPct val="100000"/>
              </a:lnSpc>
            </a:pPr>
            <a:r>
              <a:rPr lang="nb-NO" noProof="0" dirty="0">
                <a:solidFill>
                  <a:srgbClr val="000000"/>
                </a:solidFill>
                <a:latin typeface="Arial"/>
              </a:rPr>
              <a:t>Kalv på bildet: Luggen, Storflor-sønn</a:t>
            </a:r>
          </a:p>
        </p:txBody>
      </p:sp>
      <p:sp>
        <p:nvSpPr>
          <p:cNvPr id="4" name="Plassholder for lysbildenummer 3"/>
          <p:cNvSpPr>
            <a:spLocks noGrp="1"/>
          </p:cNvSpPr>
          <p:nvPr>
            <p:ph type="sldNum" sz="quarter" idx="5"/>
          </p:nvPr>
        </p:nvSpPr>
        <p:spPr/>
        <p:txBody>
          <a:bodyPr/>
          <a:lstStyle/>
          <a:p>
            <a:pPr>
              <a:defRPr/>
            </a:pPr>
            <a:fld id="{3DF09928-40E7-478C-B3BC-E8E8BDCD3D3C}" type="slidenum">
              <a:rPr lang="en-US" smtClean="0"/>
              <a:pPr>
                <a:defRPr/>
              </a:pPr>
              <a:t>5</a:t>
            </a:fld>
            <a:endParaRPr lang="en-US"/>
          </a:p>
        </p:txBody>
      </p:sp>
    </p:spTree>
    <p:extLst>
      <p:ext uri="{BB962C8B-B14F-4D97-AF65-F5344CB8AC3E}">
        <p14:creationId xmlns:p14="http://schemas.microsoft.com/office/powerpoint/2010/main" val="2793387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a:lnSpc>
                <a:spcPct val="100000"/>
              </a:lnSpc>
            </a:pPr>
            <a:endParaRPr lang="nb-NO" dirty="0">
              <a:solidFill>
                <a:srgbClr val="000000"/>
              </a:solidFill>
              <a:latin typeface="Arial"/>
            </a:endParaRPr>
          </a:p>
        </p:txBody>
      </p:sp>
      <p:sp>
        <p:nvSpPr>
          <p:cNvPr id="4" name="Plassholder for lysbildenummer 3"/>
          <p:cNvSpPr>
            <a:spLocks noGrp="1"/>
          </p:cNvSpPr>
          <p:nvPr>
            <p:ph type="sldNum" sz="quarter" idx="5"/>
          </p:nvPr>
        </p:nvSpPr>
        <p:spPr/>
        <p:txBody>
          <a:bodyPr/>
          <a:lstStyle/>
          <a:p>
            <a:pPr>
              <a:defRPr/>
            </a:pPr>
            <a:fld id="{3DF09928-40E7-478C-B3BC-E8E8BDCD3D3C}" type="slidenum">
              <a:rPr lang="en-US" smtClean="0"/>
              <a:pPr>
                <a:defRPr/>
              </a:pPr>
              <a:t>7</a:t>
            </a:fld>
            <a:endParaRPr lang="en-US"/>
          </a:p>
        </p:txBody>
      </p:sp>
    </p:spTree>
    <p:extLst>
      <p:ext uri="{BB962C8B-B14F-4D97-AF65-F5344CB8AC3E}">
        <p14:creationId xmlns:p14="http://schemas.microsoft.com/office/powerpoint/2010/main" val="264700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a:lnSpc>
                <a:spcPct val="100000"/>
              </a:lnSpc>
            </a:pPr>
            <a:endParaRPr lang="en-GB" dirty="0">
              <a:solidFill>
                <a:srgbClr val="000000"/>
              </a:solidFill>
              <a:latin typeface="Arial"/>
            </a:endParaRPr>
          </a:p>
        </p:txBody>
      </p:sp>
      <p:sp>
        <p:nvSpPr>
          <p:cNvPr id="4" name="Plassholder for lysbildenummer 3"/>
          <p:cNvSpPr>
            <a:spLocks noGrp="1"/>
          </p:cNvSpPr>
          <p:nvPr>
            <p:ph type="sldNum" sz="quarter" idx="10"/>
          </p:nvPr>
        </p:nvSpPr>
        <p:spPr/>
        <p:txBody>
          <a:bodyPr/>
          <a:lstStyle/>
          <a:p>
            <a:pPr>
              <a:defRPr/>
            </a:pPr>
            <a:fld id="{3DF09928-40E7-478C-B3BC-E8E8BDCD3D3C}" type="slidenum">
              <a:rPr lang="en-US" smtClean="0"/>
              <a:pPr>
                <a:defRPr/>
              </a:pPr>
              <a:t>8</a:t>
            </a:fld>
            <a:endParaRPr lang="en-US"/>
          </a:p>
        </p:txBody>
      </p:sp>
    </p:spTree>
    <p:extLst>
      <p:ext uri="{BB962C8B-B14F-4D97-AF65-F5344CB8AC3E}">
        <p14:creationId xmlns:p14="http://schemas.microsoft.com/office/powerpoint/2010/main" val="28059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lvl="0">
              <a:lnSpc>
                <a:spcPct val="100000"/>
              </a:lnSpc>
            </a:pPr>
            <a:r>
              <a:rPr lang="nb-NO" dirty="0">
                <a:solidFill>
                  <a:srgbClr val="000000"/>
                </a:solidFill>
                <a:latin typeface="Arial"/>
              </a:rPr>
              <a:t>Oppdretter: </a:t>
            </a:r>
            <a:r>
              <a:rPr lang="nb-NO" dirty="0" err="1">
                <a:solidFill>
                  <a:srgbClr val="000000"/>
                </a:solidFill>
                <a:latin typeface="Arial"/>
              </a:rPr>
              <a:t>Songmoen</a:t>
            </a:r>
            <a:r>
              <a:rPr lang="nb-NO" dirty="0">
                <a:solidFill>
                  <a:srgbClr val="000000"/>
                </a:solidFill>
                <a:latin typeface="Arial"/>
              </a:rPr>
              <a:t> Samdrift DA, 7320 Fannrem</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Litt spesiell vinner, da denne oksen ikke har vært tilgjengelig ute i alle semindunker. Oksen rakk å produsere 530 doser før han måtte nødslaktes på grunn av en skade (derfor ikke bilde). Eliteoksegruppa gjorde en vurdering av at genetikken var så god, så den måtte brukes. Oksen har vært tilgjengelig som </a:t>
            </a:r>
            <a:r>
              <a:rPr lang="nb-NO" dirty="0" err="1">
                <a:solidFill>
                  <a:srgbClr val="000000"/>
                </a:solidFill>
                <a:latin typeface="Arial"/>
              </a:rPr>
              <a:t>spesialbestilling</a:t>
            </a:r>
            <a:r>
              <a:rPr lang="nb-NO" dirty="0">
                <a:solidFill>
                  <a:srgbClr val="000000"/>
                </a:solidFill>
                <a:latin typeface="Arial"/>
              </a:rPr>
              <a:t>, og har vært brukt embryoproduksjon (</a:t>
            </a:r>
            <a:r>
              <a:rPr lang="nb-NO" dirty="0" err="1">
                <a:solidFill>
                  <a:srgbClr val="000000"/>
                </a:solidFill>
                <a:latin typeface="Arial"/>
              </a:rPr>
              <a:t>ca</a:t>
            </a:r>
            <a:r>
              <a:rPr lang="nb-NO" dirty="0">
                <a:solidFill>
                  <a:srgbClr val="000000"/>
                </a:solidFill>
                <a:latin typeface="Arial"/>
              </a:rPr>
              <a:t> 40 godkjente embryo).</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Far: 11919 Ofstad</a:t>
            </a:r>
            <a:br>
              <a:rPr lang="nb-NO" dirty="0"/>
            </a:br>
            <a:r>
              <a:rPr lang="nb-NO" dirty="0">
                <a:solidFill>
                  <a:srgbClr val="000000"/>
                </a:solidFill>
                <a:latin typeface="Arial"/>
              </a:rPr>
              <a:t>Morfar: 11308 Hofstad</a:t>
            </a:r>
          </a:p>
          <a:p>
            <a:pPr lvl="0">
              <a:lnSpc>
                <a:spcPct val="100000"/>
              </a:lnSpc>
            </a:pPr>
            <a:endParaRPr lang="nb-NO" dirty="0">
              <a:solidFill>
                <a:srgbClr val="000000"/>
              </a:solidFill>
              <a:latin typeface="Arial"/>
            </a:endParaRPr>
          </a:p>
          <a:p>
            <a:pPr lvl="0">
              <a:lnSpc>
                <a:spcPct val="100000"/>
              </a:lnSpc>
            </a:pPr>
            <a:r>
              <a:rPr lang="nb-NO" dirty="0">
                <a:solidFill>
                  <a:srgbClr val="000000"/>
                </a:solidFill>
                <a:latin typeface="Arial"/>
              </a:rPr>
              <a:t>Premien er en kalv støpt i bronse (som bildet), og en pengepremie på 10 000kr. </a:t>
            </a:r>
          </a:p>
        </p:txBody>
      </p:sp>
      <p:sp>
        <p:nvSpPr>
          <p:cNvPr id="4" name="Plassholder for lysbildenummer 3"/>
          <p:cNvSpPr>
            <a:spLocks noGrp="1"/>
          </p:cNvSpPr>
          <p:nvPr>
            <p:ph type="sldNum" sz="quarter" idx="10"/>
          </p:nvPr>
        </p:nvSpPr>
        <p:spPr/>
        <p:txBody>
          <a:bodyPr/>
          <a:lstStyle/>
          <a:p>
            <a:pPr>
              <a:defRPr/>
            </a:pPr>
            <a:fld id="{3DF09928-40E7-478C-B3BC-E8E8BDCD3D3C}" type="slidenum">
              <a:rPr lang="en-US" smtClean="0"/>
              <a:pPr>
                <a:defRPr/>
              </a:pPr>
              <a:t>9</a:t>
            </a:fld>
            <a:endParaRPr lang="en-US"/>
          </a:p>
        </p:txBody>
      </p:sp>
    </p:spTree>
    <p:extLst>
      <p:ext uri="{BB962C8B-B14F-4D97-AF65-F5344CB8AC3E}">
        <p14:creationId xmlns:p14="http://schemas.microsoft.com/office/powerpoint/2010/main" val="1007677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solidFill>
            <a:srgbClr val="FFFFFF"/>
          </a:solidFill>
        </p:spPr>
        <p:txBody>
          <a:bodyPr lIns="0" tIns="0" rIns="0" bIns="47625"/>
          <a:lstStyle/>
          <a:p>
            <a:pPr marL="0" lvl="0" indent="0">
              <a:lnSpc>
                <a:spcPct val="100000"/>
              </a:lnSpc>
              <a:buNone/>
            </a:pPr>
            <a:r>
              <a:rPr lang="nb-NO" sz="1200" b="1" dirty="0">
                <a:solidFill>
                  <a:srgbClr val="000000"/>
                </a:solidFill>
                <a:latin typeface="Arial"/>
                <a:cs typeface="Times New Roman" panose="02020603050405020304" pitchFamily="18" charset="0"/>
              </a:rPr>
              <a:t>Slektskap:</a:t>
            </a:r>
          </a:p>
          <a:p>
            <a:pPr marL="0" lvl="0" indent="0">
              <a:lnSpc>
                <a:spcPct val="100000"/>
              </a:lnSpc>
              <a:buNone/>
            </a:pPr>
            <a:r>
              <a:rPr lang="nb-NO" sz="1200" dirty="0">
                <a:solidFill>
                  <a:srgbClr val="000000"/>
                </a:solidFill>
                <a:latin typeface="Arial"/>
                <a:cs typeface="Times New Roman" panose="02020603050405020304" pitchFamily="18" charset="0"/>
              </a:rPr>
              <a:t>Far: 11819 Onstad		</a:t>
            </a:r>
          </a:p>
          <a:p>
            <a:pPr marL="0" lvl="0" indent="0">
              <a:lnSpc>
                <a:spcPct val="100000"/>
              </a:lnSpc>
              <a:buNone/>
            </a:pPr>
            <a:r>
              <a:rPr lang="nb-NO" sz="1200" dirty="0">
                <a:solidFill>
                  <a:srgbClr val="000000"/>
                </a:solidFill>
                <a:latin typeface="Arial"/>
                <a:cs typeface="Times New Roman" panose="02020603050405020304" pitchFamily="18" charset="0"/>
              </a:rPr>
              <a:t>Morfar: 11078 </a:t>
            </a:r>
            <a:r>
              <a:rPr lang="nb-NO" sz="1200" dirty="0" err="1">
                <a:solidFill>
                  <a:srgbClr val="000000"/>
                </a:solidFill>
                <a:latin typeface="Arial"/>
                <a:cs typeface="Times New Roman" panose="02020603050405020304" pitchFamily="18" charset="0"/>
              </a:rPr>
              <a:t>Gopollen</a:t>
            </a:r>
            <a:r>
              <a:rPr lang="nb-NO" sz="1200" dirty="0">
                <a:solidFill>
                  <a:srgbClr val="000000"/>
                </a:solidFill>
                <a:latin typeface="Arial"/>
                <a:cs typeface="Times New Roman" panose="02020603050405020304" pitchFamily="18" charset="0"/>
              </a:rPr>
              <a:t>	</a:t>
            </a:r>
          </a:p>
          <a:p>
            <a:pPr marL="0" lvl="0" indent="0">
              <a:lnSpc>
                <a:spcPct val="100000"/>
              </a:lnSpc>
              <a:buNone/>
            </a:pPr>
            <a:endParaRPr lang="nb-NO" sz="1200" dirty="0">
              <a:solidFill>
                <a:srgbClr val="000000"/>
              </a:solidFill>
              <a:latin typeface="Arial"/>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b-NO" sz="1200" b="1" dirty="0">
                <a:solidFill>
                  <a:srgbClr val="000000"/>
                </a:solidFill>
                <a:latin typeface="Arial"/>
                <a:cs typeface="Times New Roman" panose="02020603050405020304" pitchFamily="18" charset="0"/>
              </a:rPr>
              <a:t>Salg internasjonalt:</a:t>
            </a:r>
          </a:p>
          <a:p>
            <a:pPr marL="0" marR="0" lvl="0" indent="0" algn="l" defTabSz="914400" rtl="0" eaLnBrk="1" fontAlgn="base" latinLnBrk="0" hangingPunct="1">
              <a:lnSpc>
                <a:spcPct val="100000"/>
              </a:lnSpc>
              <a:spcBef>
                <a:spcPct val="30000"/>
              </a:spcBef>
              <a:spcAft>
                <a:spcPct val="0"/>
              </a:spcAft>
              <a:buClrTx/>
              <a:buSzTx/>
              <a:buFontTx/>
              <a:buNone/>
              <a:tabLst/>
              <a:defRPr/>
            </a:pPr>
            <a:r>
              <a:rPr lang="nb-NO" sz="1200" dirty="0">
                <a:solidFill>
                  <a:srgbClr val="000000"/>
                </a:solidFill>
                <a:latin typeface="Arial"/>
                <a:cs typeface="Times New Roman" panose="02020603050405020304" pitchFamily="18" charset="0"/>
              </a:rPr>
              <a:t>2,1 millioner kroner</a:t>
            </a:r>
          </a:p>
          <a:p>
            <a:pPr marL="0" lvl="0" indent="0">
              <a:lnSpc>
                <a:spcPct val="100000"/>
              </a:lnSpc>
              <a:buNone/>
            </a:pPr>
            <a:r>
              <a:rPr lang="nb-NO" sz="1200" dirty="0">
                <a:solidFill>
                  <a:srgbClr val="000000"/>
                </a:solidFill>
                <a:latin typeface="Arial"/>
                <a:cs typeface="Times New Roman" panose="02020603050405020304" pitchFamily="18" charset="0"/>
              </a:rPr>
              <a:t>17 087 doser</a:t>
            </a:r>
          </a:p>
        </p:txBody>
      </p:sp>
      <p:sp>
        <p:nvSpPr>
          <p:cNvPr id="4" name="Plassholder for lysbildenummer 3"/>
          <p:cNvSpPr>
            <a:spLocks noGrp="1"/>
          </p:cNvSpPr>
          <p:nvPr>
            <p:ph type="sldNum" sz="quarter" idx="10"/>
          </p:nvPr>
        </p:nvSpPr>
        <p:spPr/>
        <p:txBody>
          <a:bodyPr/>
          <a:lstStyle/>
          <a:p>
            <a:pPr>
              <a:defRPr/>
            </a:pPr>
            <a:fld id="{3DF09928-40E7-478C-B3BC-E8E8BDCD3D3C}" type="slidenum">
              <a:rPr lang="en-US" smtClean="0"/>
              <a:pPr>
                <a:defRPr/>
              </a:pPr>
              <a:t>10</a:t>
            </a:fld>
            <a:endParaRPr lang="en-US"/>
          </a:p>
        </p:txBody>
      </p:sp>
    </p:spTree>
    <p:extLst>
      <p:ext uri="{BB962C8B-B14F-4D97-AF65-F5344CB8AC3E}">
        <p14:creationId xmlns:p14="http://schemas.microsoft.com/office/powerpoint/2010/main" val="360118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gler for presentasjon">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cap="none" baseline="0">
                <a:solidFill>
                  <a:schemeClr val="tx1"/>
                </a:solidFill>
              </a:defRPr>
            </a:lvl1pPr>
          </a:lstStyle>
          <a:p>
            <a:r>
              <a:rPr lang="nb-NO" dirty="0"/>
              <a:t>Regler for bruk av presentasjon</a:t>
            </a:r>
          </a:p>
        </p:txBody>
      </p:sp>
      <p:sp>
        <p:nvSpPr>
          <p:cNvPr id="3" name="Plassholder for dato 2"/>
          <p:cNvSpPr>
            <a:spLocks noGrp="1"/>
          </p:cNvSpPr>
          <p:nvPr>
            <p:ph type="dt" sz="half" idx="10"/>
          </p:nvPr>
        </p:nvSpPr>
        <p:spPr/>
        <p:txBody>
          <a:bodyPr/>
          <a:lstStyle/>
          <a:p>
            <a:pPr>
              <a:defRPr/>
            </a:pPr>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6" name="Plassholder for innhold 2"/>
          <p:cNvSpPr>
            <a:spLocks noGrp="1"/>
          </p:cNvSpPr>
          <p:nvPr>
            <p:ph idx="1"/>
          </p:nvPr>
        </p:nvSpPr>
        <p:spPr>
          <a:xfrm>
            <a:off x="457200" y="1053703"/>
            <a:ext cx="8229600" cy="3394472"/>
          </a:xfrm>
        </p:spPr>
        <p:txBody>
          <a:bodyPr numCol="2"/>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8" name="Rett linje 7"/>
          <p:cNvCxnSpPr/>
          <p:nvPr userDrawn="1"/>
        </p:nvCxnSpPr>
        <p:spPr>
          <a:xfrm>
            <a:off x="557213" y="740570"/>
            <a:ext cx="8101012" cy="7144"/>
          </a:xfrm>
          <a:prstGeom prst="line">
            <a:avLst/>
          </a:prstGeom>
          <a:ln w="6350" cap="flat" cmpd="sng" algn="ctr">
            <a:solidFill>
              <a:srgbClr val="6AB2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4940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
        <p:nvSpPr>
          <p:cNvPr id="6" name="Plassholder for lysbildenummer 5"/>
          <p:cNvSpPr>
            <a:spLocks noGrp="1"/>
          </p:cNvSpPr>
          <p:nvPr>
            <p:ph type="sldNum" sz="quarter" idx="12"/>
          </p:nvPr>
        </p:nvSpPr>
        <p:spPr>
          <a:xfrm>
            <a:off x="6553200" y="4767264"/>
            <a:ext cx="2133600" cy="273844"/>
          </a:xfrm>
          <a:prstGeom prst="rect">
            <a:avLst/>
          </a:prstGeom>
        </p:spPr>
        <p:txBody>
          <a:bodyPr/>
          <a:lstStyle>
            <a:lvl1pPr fontAlgn="auto">
              <a:spcBef>
                <a:spcPts val="0"/>
              </a:spcBef>
              <a:spcAft>
                <a:spcPts val="0"/>
              </a:spcAft>
              <a:defRPr>
                <a:latin typeface="+mn-lt"/>
                <a:cs typeface="+mn-cs"/>
              </a:defRPr>
            </a:lvl1pPr>
          </a:lstStyle>
          <a:p>
            <a:pPr>
              <a:defRPr/>
            </a:pPr>
            <a:fld id="{D6ECF6B2-8AA3-4291-AEAF-A5FFBF40E042}" type="slidenum">
              <a:rPr lang="nb-NO"/>
              <a:pPr>
                <a:defRPr/>
              </a:pPr>
              <a:t>‹#›</a:t>
            </a:fld>
            <a:endParaRPr lang="nb-NO"/>
          </a:p>
        </p:txBody>
      </p:sp>
    </p:spTree>
    <p:extLst>
      <p:ext uri="{BB962C8B-B14F-4D97-AF65-F5344CB8AC3E}">
        <p14:creationId xmlns:p14="http://schemas.microsoft.com/office/powerpoint/2010/main" val="1930957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4648200" y="1200151"/>
            <a:ext cx="4038600" cy="3394472"/>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lvl1pPr>
              <a:defRPr/>
            </a:lvl1pPr>
          </a:lstStyle>
          <a:p>
            <a:pPr>
              <a:defRPr/>
            </a:pPr>
            <a:endParaRPr lang="nb-NO"/>
          </a:p>
        </p:txBody>
      </p:sp>
      <p:sp>
        <p:nvSpPr>
          <p:cNvPr id="6" name="Plassholder for bunntekst 5"/>
          <p:cNvSpPr>
            <a:spLocks noGrp="1"/>
          </p:cNvSpPr>
          <p:nvPr>
            <p:ph type="ftr" sz="quarter" idx="11"/>
          </p:nvPr>
        </p:nvSpPr>
        <p:spPr/>
        <p:txBody>
          <a:bodyPr/>
          <a:lstStyle>
            <a:lvl1pPr>
              <a:defRPr/>
            </a:lvl1pPr>
          </a:lstStyle>
          <a:p>
            <a:pPr>
              <a:defRPr/>
            </a:pPr>
            <a:endParaRPr lang="nb-NO"/>
          </a:p>
        </p:txBody>
      </p:sp>
      <p:sp>
        <p:nvSpPr>
          <p:cNvPr id="7" name="Plassholder for lysbildenummer 6"/>
          <p:cNvSpPr>
            <a:spLocks noGrp="1"/>
          </p:cNvSpPr>
          <p:nvPr>
            <p:ph type="sldNum" sz="quarter" idx="12"/>
          </p:nvPr>
        </p:nvSpPr>
        <p:spPr>
          <a:xfrm>
            <a:off x="6553200" y="4767264"/>
            <a:ext cx="2133600" cy="273844"/>
          </a:xfrm>
          <a:prstGeom prst="rect">
            <a:avLst/>
          </a:prstGeom>
        </p:spPr>
        <p:txBody>
          <a:bodyPr/>
          <a:lstStyle>
            <a:lvl1pPr fontAlgn="auto">
              <a:spcBef>
                <a:spcPts val="0"/>
              </a:spcBef>
              <a:spcAft>
                <a:spcPts val="0"/>
              </a:spcAft>
              <a:defRPr>
                <a:latin typeface="+mn-lt"/>
                <a:cs typeface="+mn-cs"/>
              </a:defRPr>
            </a:lvl1pPr>
          </a:lstStyle>
          <a:p>
            <a:pPr>
              <a:defRPr/>
            </a:pPr>
            <a:fld id="{9F141244-AD4B-44BD-AA1E-E32EECCA6325}" type="slidenum">
              <a:rPr lang="nb-NO"/>
              <a:pPr>
                <a:defRPr/>
              </a:pPr>
              <a:t>‹#›</a:t>
            </a:fld>
            <a:endParaRPr lang="nb-NO"/>
          </a:p>
        </p:txBody>
      </p:sp>
    </p:spTree>
    <p:extLst>
      <p:ext uri="{BB962C8B-B14F-4D97-AF65-F5344CB8AC3E}">
        <p14:creationId xmlns:p14="http://schemas.microsoft.com/office/powerpoint/2010/main" val="330603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sfortegnels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4" name="Plassholder for innhold 3"/>
          <p:cNvSpPr>
            <a:spLocks noGrp="1"/>
          </p:cNvSpPr>
          <p:nvPr>
            <p:ph sz="half" idx="2"/>
          </p:nvPr>
        </p:nvSpPr>
        <p:spPr>
          <a:xfrm>
            <a:off x="457200" y="950400"/>
            <a:ext cx="8229600" cy="831539"/>
          </a:xfrm>
        </p:spPr>
        <p:txBody>
          <a:bodyPr/>
          <a:lstStyle>
            <a:lvl1pPr marL="0" indent="0">
              <a:buFont typeface="Arial" panose="020B0604020202020204" pitchFamily="34" charset="0"/>
              <a:buNone/>
              <a:defRPr sz="1400"/>
            </a:lvl1pPr>
            <a:lvl2pPr marL="457189" indent="0">
              <a:buFont typeface="Arial" panose="020B0604020202020204" pitchFamily="34" charset="0"/>
              <a:buNone/>
              <a:defRPr sz="1400"/>
            </a:lvl2pPr>
            <a:lvl3pPr marL="914377" indent="0">
              <a:buFont typeface="Arial" panose="020B0604020202020204" pitchFamily="34" charset="0"/>
              <a:buNone/>
              <a:defRPr sz="1400"/>
            </a:lvl3pPr>
            <a:lvl4pPr marL="1371566" indent="0">
              <a:buFont typeface="Arial" panose="020B0604020202020204" pitchFamily="34" charset="0"/>
              <a:buNone/>
              <a:defRPr sz="1400"/>
            </a:lvl4pPr>
            <a:lvl5pPr marL="1828754" indent="0">
              <a:buFont typeface="Arial" panose="020B0604020202020204" pitchFamily="34" charset="0"/>
              <a:buNone/>
              <a:defRPr sz="1400"/>
            </a:lvl5pPr>
            <a:lvl6pPr>
              <a:defRPr sz="1800"/>
            </a:lvl6pPr>
            <a:lvl7pPr>
              <a:defRPr sz="1800"/>
            </a:lvl7pPr>
            <a:lvl8pPr>
              <a:defRPr sz="1800"/>
            </a:lvl8pPr>
            <a:lvl9pPr>
              <a:defRPr sz="1800"/>
            </a:lvl9pPr>
          </a:lstStyle>
          <a:p>
            <a:pPr lvl="0"/>
            <a:r>
              <a:rPr lang="nb-NO"/>
              <a:t>Klikk for å redigere tekststiler i malen</a:t>
            </a:r>
          </a:p>
        </p:txBody>
      </p:sp>
      <p:sp>
        <p:nvSpPr>
          <p:cNvPr id="8" name="Plassholder for tekst 7"/>
          <p:cNvSpPr>
            <a:spLocks noGrp="1"/>
          </p:cNvSpPr>
          <p:nvPr>
            <p:ph type="body" sz="quarter" idx="10"/>
          </p:nvPr>
        </p:nvSpPr>
        <p:spPr>
          <a:xfrm>
            <a:off x="457200" y="1923679"/>
            <a:ext cx="8229600" cy="2670944"/>
          </a:xfrm>
          <a:prstGeom prst="rect">
            <a:avLst/>
          </a:prstGeom>
        </p:spPr>
        <p:txBody>
          <a:bodyPr lIns="91440" tIns="45720" rIns="91440" bIns="45720">
            <a:noAutofit/>
          </a:bodyPr>
          <a:lstStyle>
            <a:lvl1pPr marL="0" indent="0">
              <a:spcBef>
                <a:spcPts val="1400"/>
              </a:spcBef>
              <a:buNone/>
              <a:defRPr sz="1200" b="0"/>
            </a:lvl1pPr>
            <a:lvl2pPr marL="457189" indent="0">
              <a:buNone/>
              <a:defRPr sz="1400"/>
            </a:lvl2pPr>
            <a:lvl3pPr marL="914377" indent="0">
              <a:buNone/>
              <a:defRPr sz="1400"/>
            </a:lvl3pPr>
            <a:lvl4pPr marL="1371566" indent="0">
              <a:buNone/>
              <a:defRPr sz="1400"/>
            </a:lvl4pPr>
            <a:lvl5pPr marL="1828754" indent="0">
              <a:buNone/>
              <a:defRPr sz="1400"/>
            </a:lvl5pPr>
          </a:lstStyle>
          <a:p>
            <a:pPr lvl="0"/>
            <a:r>
              <a:rPr lang="nb-NO"/>
              <a:t>Klikk for å redigere tekststiler i malen</a:t>
            </a:r>
          </a:p>
        </p:txBody>
      </p:sp>
    </p:spTree>
    <p:extLst>
      <p:ext uri="{BB962C8B-B14F-4D97-AF65-F5344CB8AC3E}">
        <p14:creationId xmlns:p14="http://schemas.microsoft.com/office/powerpoint/2010/main" val="35076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4645028" y="1151335"/>
            <a:ext cx="4041775" cy="479822"/>
          </a:xfrm>
        </p:spPr>
        <p:txBody>
          <a:bodyPr anchor="b"/>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8" y="1631156"/>
            <a:ext cx="4041775" cy="2963466"/>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lvl1pPr>
              <a:defRPr/>
            </a:lvl1pPr>
          </a:lstStyle>
          <a:p>
            <a:pPr>
              <a:defRPr/>
            </a:pPr>
            <a:endParaRPr lang="nb-NO"/>
          </a:p>
        </p:txBody>
      </p:sp>
      <p:sp>
        <p:nvSpPr>
          <p:cNvPr id="8" name="Plassholder for bunntekst 7"/>
          <p:cNvSpPr>
            <a:spLocks noGrp="1"/>
          </p:cNvSpPr>
          <p:nvPr>
            <p:ph type="ftr" sz="quarter" idx="11"/>
          </p:nvPr>
        </p:nvSpPr>
        <p:spPr/>
        <p:txBody>
          <a:bodyPr/>
          <a:lstStyle>
            <a:lvl1pPr>
              <a:defRPr/>
            </a:lvl1pPr>
          </a:lstStyle>
          <a:p>
            <a:pPr>
              <a:defRPr/>
            </a:pPr>
            <a:endParaRPr lang="nb-NO"/>
          </a:p>
        </p:txBody>
      </p:sp>
      <p:sp>
        <p:nvSpPr>
          <p:cNvPr id="9" name="Plassholder for lysbildenummer 8"/>
          <p:cNvSpPr>
            <a:spLocks noGrp="1"/>
          </p:cNvSpPr>
          <p:nvPr>
            <p:ph type="sldNum" sz="quarter" idx="12"/>
          </p:nvPr>
        </p:nvSpPr>
        <p:spPr>
          <a:xfrm>
            <a:off x="6553200" y="4767264"/>
            <a:ext cx="2133600" cy="273844"/>
          </a:xfrm>
          <a:prstGeom prst="rect">
            <a:avLst/>
          </a:prstGeom>
        </p:spPr>
        <p:txBody>
          <a:bodyPr/>
          <a:lstStyle>
            <a:lvl1pPr fontAlgn="auto">
              <a:spcBef>
                <a:spcPts val="0"/>
              </a:spcBef>
              <a:spcAft>
                <a:spcPts val="0"/>
              </a:spcAft>
              <a:defRPr>
                <a:latin typeface="+mn-lt"/>
                <a:cs typeface="+mn-cs"/>
              </a:defRPr>
            </a:lvl1pPr>
          </a:lstStyle>
          <a:p>
            <a:pPr>
              <a:defRPr/>
            </a:pPr>
            <a:fld id="{78604EE8-8245-4708-BCAF-9609032328CF}" type="slidenum">
              <a:rPr lang="nb-NO"/>
              <a:pPr>
                <a:defRPr/>
              </a:pPr>
              <a:t>‹#›</a:t>
            </a:fld>
            <a:endParaRPr lang="nb-NO"/>
          </a:p>
        </p:txBody>
      </p:sp>
    </p:spTree>
    <p:extLst>
      <p:ext uri="{BB962C8B-B14F-4D97-AF65-F5344CB8AC3E}">
        <p14:creationId xmlns:p14="http://schemas.microsoft.com/office/powerpoint/2010/main" val="324006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lvl1pPr>
              <a:defRPr/>
            </a:lvl1pPr>
          </a:lstStyle>
          <a:p>
            <a:pPr>
              <a:defRPr/>
            </a:pPr>
            <a:endParaRPr lang="nb-NO"/>
          </a:p>
        </p:txBody>
      </p:sp>
      <p:sp>
        <p:nvSpPr>
          <p:cNvPr id="4" name="Plassholder for bunntekst 3"/>
          <p:cNvSpPr>
            <a:spLocks noGrp="1"/>
          </p:cNvSpPr>
          <p:nvPr>
            <p:ph type="ftr" sz="quarter" idx="11"/>
          </p:nvPr>
        </p:nvSpPr>
        <p:spPr/>
        <p:txBody>
          <a:bodyPr/>
          <a:lstStyle>
            <a:lvl1pPr>
              <a:defRPr/>
            </a:lvl1pPr>
          </a:lstStyle>
          <a:p>
            <a:pPr>
              <a:defRPr/>
            </a:pPr>
            <a:endParaRPr lang="nb-NO"/>
          </a:p>
        </p:txBody>
      </p:sp>
      <p:sp>
        <p:nvSpPr>
          <p:cNvPr id="5" name="Plassholder for lysbildenummer 4"/>
          <p:cNvSpPr>
            <a:spLocks noGrp="1"/>
          </p:cNvSpPr>
          <p:nvPr>
            <p:ph type="sldNum" sz="quarter" idx="12"/>
          </p:nvPr>
        </p:nvSpPr>
        <p:spPr>
          <a:xfrm>
            <a:off x="6553200" y="4767264"/>
            <a:ext cx="2133600" cy="273844"/>
          </a:xfrm>
          <a:prstGeom prst="rect">
            <a:avLst/>
          </a:prstGeom>
        </p:spPr>
        <p:txBody>
          <a:bodyPr/>
          <a:lstStyle>
            <a:lvl1pPr fontAlgn="auto">
              <a:spcBef>
                <a:spcPts val="0"/>
              </a:spcBef>
              <a:spcAft>
                <a:spcPts val="0"/>
              </a:spcAft>
              <a:defRPr>
                <a:latin typeface="+mn-lt"/>
                <a:cs typeface="+mn-cs"/>
              </a:defRPr>
            </a:lvl1pPr>
          </a:lstStyle>
          <a:p>
            <a:pPr>
              <a:defRPr/>
            </a:pPr>
            <a:fld id="{2153507E-C0C9-4886-B3FB-BC768D782B42}" type="slidenum">
              <a:rPr lang="nb-NO"/>
              <a:pPr>
                <a:defRPr/>
              </a:pPr>
              <a:t>‹#›</a:t>
            </a:fld>
            <a:endParaRPr lang="nb-NO"/>
          </a:p>
        </p:txBody>
      </p:sp>
    </p:spTree>
    <p:extLst>
      <p:ext uri="{BB962C8B-B14F-4D97-AF65-F5344CB8AC3E}">
        <p14:creationId xmlns:p14="http://schemas.microsoft.com/office/powerpoint/2010/main" val="1522098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5" name="Rektangel 7"/>
          <p:cNvSpPr/>
          <p:nvPr userDrawn="1"/>
        </p:nvSpPr>
        <p:spPr>
          <a:xfrm>
            <a:off x="0" y="459581"/>
            <a:ext cx="9144000" cy="552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b-NO"/>
          </a:p>
        </p:txBody>
      </p:sp>
      <p:sp>
        <p:nvSpPr>
          <p:cNvPr id="2" name="Tittel 1"/>
          <p:cNvSpPr>
            <a:spLocks noGrp="1"/>
          </p:cNvSpPr>
          <p:nvPr>
            <p:ph type="title"/>
          </p:nvPr>
        </p:nvSpPr>
        <p:spPr>
          <a:xfrm>
            <a:off x="1792288" y="3600451"/>
            <a:ext cx="5486400" cy="425054"/>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459581"/>
            <a:ext cx="5486400" cy="30861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nb-NO" noProof="0"/>
              <a:t>Klikk på ikonet for å legge til et bilde</a:t>
            </a:r>
          </a:p>
        </p:txBody>
      </p:sp>
      <p:sp>
        <p:nvSpPr>
          <p:cNvPr id="4" name="Plassholder for tekst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b-NO"/>
              <a:t>Klikk for å redigere tekststiler i malen</a:t>
            </a:r>
          </a:p>
        </p:txBody>
      </p:sp>
      <p:sp>
        <p:nvSpPr>
          <p:cNvPr id="6" name="Plassholder for dato 4"/>
          <p:cNvSpPr>
            <a:spLocks noGrp="1"/>
          </p:cNvSpPr>
          <p:nvPr>
            <p:ph type="dt" sz="half" idx="10"/>
          </p:nvPr>
        </p:nvSpPr>
        <p:spPr/>
        <p:txBody>
          <a:bodyPr/>
          <a:lstStyle>
            <a:lvl1pPr>
              <a:defRPr/>
            </a:lvl1pPr>
          </a:lstStyle>
          <a:p>
            <a:pPr>
              <a:defRPr/>
            </a:pPr>
            <a:endParaRPr lang="nb-NO"/>
          </a:p>
        </p:txBody>
      </p:sp>
      <p:sp>
        <p:nvSpPr>
          <p:cNvPr id="7" name="Plassholder for bunntekst 5"/>
          <p:cNvSpPr>
            <a:spLocks noGrp="1"/>
          </p:cNvSpPr>
          <p:nvPr>
            <p:ph type="ftr" sz="quarter" idx="11"/>
          </p:nvPr>
        </p:nvSpPr>
        <p:spPr/>
        <p:txBody>
          <a:bodyPr/>
          <a:lstStyle>
            <a:lvl1pPr>
              <a:defRPr/>
            </a:lvl1pPr>
          </a:lstStyle>
          <a:p>
            <a:pPr>
              <a:defRPr/>
            </a:pPr>
            <a:endParaRPr lang="nb-NO"/>
          </a:p>
        </p:txBody>
      </p:sp>
      <p:sp>
        <p:nvSpPr>
          <p:cNvPr id="8" name="Plassholder for lysbildenummer 6"/>
          <p:cNvSpPr>
            <a:spLocks noGrp="1"/>
          </p:cNvSpPr>
          <p:nvPr>
            <p:ph type="sldNum" sz="quarter" idx="12"/>
          </p:nvPr>
        </p:nvSpPr>
        <p:spPr>
          <a:xfrm>
            <a:off x="6553200" y="4767264"/>
            <a:ext cx="2133600" cy="273844"/>
          </a:xfrm>
          <a:prstGeom prst="rect">
            <a:avLst/>
          </a:prstGeom>
        </p:spPr>
        <p:txBody>
          <a:bodyPr/>
          <a:lstStyle>
            <a:lvl1pPr fontAlgn="auto">
              <a:spcBef>
                <a:spcPts val="0"/>
              </a:spcBef>
              <a:spcAft>
                <a:spcPts val="0"/>
              </a:spcAft>
              <a:defRPr>
                <a:latin typeface="+mn-lt"/>
                <a:cs typeface="+mn-cs"/>
              </a:defRPr>
            </a:lvl1pPr>
          </a:lstStyle>
          <a:p>
            <a:pPr>
              <a:defRPr/>
            </a:pPr>
            <a:fld id="{0DB6C843-33D8-4563-A371-3DA3617891E6}" type="slidenum">
              <a:rPr lang="nb-NO"/>
              <a:pPr>
                <a:defRPr/>
              </a:pPr>
              <a:t>‹#›</a:t>
            </a:fld>
            <a:endParaRPr lang="nb-NO"/>
          </a:p>
        </p:txBody>
      </p:sp>
    </p:spTree>
    <p:extLst>
      <p:ext uri="{BB962C8B-B14F-4D97-AF65-F5344CB8AC3E}">
        <p14:creationId xmlns:p14="http://schemas.microsoft.com/office/powerpoint/2010/main" val="256343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400">
                <a:solidFill>
                  <a:schemeClr val="tx1"/>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lvl1pPr>
              <a:defRPr sz="1600">
                <a:solidFill>
                  <a:schemeClr val="tx1"/>
                </a:solidFill>
              </a:defRPr>
            </a:lvl1pPr>
            <a:lvl2pPr>
              <a:defRPr sz="1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lvl1pPr>
              <a:defRPr/>
            </a:lvl1pPr>
          </a:lstStyle>
          <a:p>
            <a:pPr>
              <a:defRPr/>
            </a:pPr>
            <a:endParaRPr lang="nb-NO"/>
          </a:p>
        </p:txBody>
      </p:sp>
      <p:sp>
        <p:nvSpPr>
          <p:cNvPr id="5" name="Plassholder for bunntekst 4"/>
          <p:cNvSpPr>
            <a:spLocks noGrp="1"/>
          </p:cNvSpPr>
          <p:nvPr>
            <p:ph type="ftr" sz="quarter" idx="11"/>
          </p:nvPr>
        </p:nvSpPr>
        <p:spPr/>
        <p:txBody>
          <a:bodyPr/>
          <a:lstStyle>
            <a:lvl1pPr>
              <a:defRPr/>
            </a:lvl1pPr>
          </a:lstStyle>
          <a:p>
            <a:pPr>
              <a:defRPr/>
            </a:pPr>
            <a:endParaRPr lang="nb-NO"/>
          </a:p>
        </p:txBody>
      </p:sp>
    </p:spTree>
    <p:extLst>
      <p:ext uri="{BB962C8B-B14F-4D97-AF65-F5344CB8AC3E}">
        <p14:creationId xmlns:p14="http://schemas.microsoft.com/office/powerpoint/2010/main" val="1213945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vedlogo Norsk med øy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217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Norsk hvit">
    <p:spTree>
      <p:nvGrpSpPr>
        <p:cNvPr id="1" name=""/>
        <p:cNvGrpSpPr/>
        <p:nvPr/>
      </p:nvGrpSpPr>
      <p:grpSpPr>
        <a:xfrm>
          <a:off x="0" y="0"/>
          <a:ext cx="0" cy="0"/>
          <a:chOff x="0" y="0"/>
          <a:chExt cx="0" cy="0"/>
        </a:xfrm>
      </p:grpSpPr>
      <p:sp>
        <p:nvSpPr>
          <p:cNvPr id="5" name="Rektangel 4"/>
          <p:cNvSpPr/>
          <p:nvPr userDrawn="1"/>
        </p:nvSpPr>
        <p:spPr>
          <a:xfrm>
            <a:off x="0" y="0"/>
            <a:ext cx="915416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solidFill>
              <a:effectLst/>
            </a:endParaRPr>
          </a:p>
        </p:txBody>
      </p:sp>
      <p:pic>
        <p:nvPicPr>
          <p:cNvPr id="8" name="Bild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87824" y="2124414"/>
            <a:ext cx="3168352" cy="910027"/>
          </a:xfrm>
          <a:prstGeom prst="rect">
            <a:avLst/>
          </a:prstGeom>
        </p:spPr>
      </p:pic>
      <p:pic>
        <p:nvPicPr>
          <p:cNvPr id="2" name="Bild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80312" y="4762968"/>
            <a:ext cx="1547664" cy="150992"/>
          </a:xfrm>
          <a:prstGeom prst="rect">
            <a:avLst/>
          </a:prstGeom>
        </p:spPr>
      </p:pic>
    </p:spTree>
    <p:extLst>
      <p:ext uri="{BB962C8B-B14F-4D97-AF65-F5344CB8AC3E}">
        <p14:creationId xmlns:p14="http://schemas.microsoft.com/office/powerpoint/2010/main" val="1061899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Appendix Tittellysbilde Nor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tel 1"/>
          <p:cNvSpPr>
            <a:spLocks noGrp="1"/>
          </p:cNvSpPr>
          <p:nvPr>
            <p:ph type="ctrTitle" hasCustomPrompt="1"/>
          </p:nvPr>
        </p:nvSpPr>
        <p:spPr>
          <a:xfrm>
            <a:off x="3492500" y="3020617"/>
            <a:ext cx="5318124" cy="1102519"/>
          </a:xfrm>
        </p:spPr>
        <p:txBody>
          <a:bodyPr/>
          <a:lstStyle>
            <a:lvl1pPr algn="r">
              <a:defRPr sz="3200" cap="all">
                <a:solidFill>
                  <a:srgbClr val="FFFFFF"/>
                </a:solidFill>
              </a:defRPr>
            </a:lvl1pPr>
          </a:lstStyle>
          <a:p>
            <a:r>
              <a:rPr lang="nb-NO" dirty="0"/>
              <a:t>KLIKK FOR Å REDIGERE TITTELSTIL</a:t>
            </a:r>
          </a:p>
        </p:txBody>
      </p:sp>
      <p:sp>
        <p:nvSpPr>
          <p:cNvPr id="3" name="Undertittel 2"/>
          <p:cNvSpPr>
            <a:spLocks noGrp="1"/>
          </p:cNvSpPr>
          <p:nvPr>
            <p:ph type="subTitle" idx="1"/>
          </p:nvPr>
        </p:nvSpPr>
        <p:spPr>
          <a:xfrm>
            <a:off x="3492500" y="4152506"/>
            <a:ext cx="5318123" cy="889397"/>
          </a:xfrm>
        </p:spPr>
        <p:txBody>
          <a:bodyPr>
            <a:normAutofit/>
          </a:bodyPr>
          <a:lstStyle>
            <a:lvl1pPr marL="0" indent="0" algn="r">
              <a:buNone/>
              <a:defRPr sz="2000">
                <a:solidFill>
                  <a:srgbClr val="73B404"/>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endParaRPr lang="nb-NO" dirty="0"/>
          </a:p>
        </p:txBody>
      </p:sp>
    </p:spTree>
    <p:extLst>
      <p:ext uri="{BB962C8B-B14F-4D97-AF65-F5344CB8AC3E}">
        <p14:creationId xmlns:p14="http://schemas.microsoft.com/office/powerpoint/2010/main" val="210571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side">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tel 1"/>
          <p:cNvSpPr>
            <a:spLocks noGrp="1"/>
          </p:cNvSpPr>
          <p:nvPr>
            <p:ph type="ctrTitle" hasCustomPrompt="1"/>
          </p:nvPr>
        </p:nvSpPr>
        <p:spPr>
          <a:xfrm>
            <a:off x="685800" y="1778795"/>
            <a:ext cx="7772400" cy="1102519"/>
          </a:xfrm>
        </p:spPr>
        <p:txBody>
          <a:bodyPr/>
          <a:lstStyle>
            <a:lvl1pPr algn="ctr">
              <a:defRPr sz="2400" cap="all">
                <a:solidFill>
                  <a:schemeClr val="bg1"/>
                </a:solidFill>
              </a:defRPr>
            </a:lvl1pPr>
          </a:lstStyle>
          <a:p>
            <a:r>
              <a:rPr lang="nb-NO" dirty="0"/>
              <a:t>KLIKK FOR Å REDIGERE TITTELSTIL</a:t>
            </a:r>
          </a:p>
        </p:txBody>
      </p:sp>
    </p:spTree>
    <p:extLst>
      <p:ext uri="{BB962C8B-B14F-4D97-AF65-F5344CB8AC3E}">
        <p14:creationId xmlns:p14="http://schemas.microsoft.com/office/powerpoint/2010/main" val="423617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hvi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cap="none" baseline="0">
                <a:solidFill>
                  <a:schemeClr val="tx1"/>
                </a:solidFill>
              </a:defRPr>
            </a:lvl1pPr>
          </a:lstStyle>
          <a:p>
            <a:r>
              <a:rPr lang="nb-NO" dirty="0"/>
              <a:t>Agenda</a:t>
            </a:r>
          </a:p>
        </p:txBody>
      </p:sp>
      <p:sp>
        <p:nvSpPr>
          <p:cNvPr id="3" name="Plassholder for dato 2"/>
          <p:cNvSpPr>
            <a:spLocks noGrp="1"/>
          </p:cNvSpPr>
          <p:nvPr>
            <p:ph type="dt" sz="half" idx="10"/>
          </p:nvPr>
        </p:nvSpPr>
        <p:spPr/>
        <p:txBody>
          <a:bodyPr/>
          <a:lstStyle/>
          <a:p>
            <a:pPr>
              <a:defRPr/>
            </a:pPr>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6" name="Plassholder for innhold 2"/>
          <p:cNvSpPr>
            <a:spLocks noGrp="1"/>
          </p:cNvSpPr>
          <p:nvPr>
            <p:ph idx="1"/>
          </p:nvPr>
        </p:nvSpPr>
        <p:spPr>
          <a:xfrm>
            <a:off x="457200" y="1053703"/>
            <a:ext cx="8229600" cy="3394472"/>
          </a:xfrm>
        </p:spPr>
        <p:txBody>
          <a:bodyPr numCol="2"/>
          <a:lstStyle>
            <a:lvl1pPr marL="342891" indent="-342891">
              <a:buFontTx/>
              <a:buBlip>
                <a:blip r:embed="rId2"/>
              </a:buBlip>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8" name="Rett linje 7"/>
          <p:cNvCxnSpPr/>
          <p:nvPr userDrawn="1"/>
        </p:nvCxnSpPr>
        <p:spPr>
          <a:xfrm>
            <a:off x="557213" y="740570"/>
            <a:ext cx="8101012" cy="7144"/>
          </a:xfrm>
          <a:prstGeom prst="line">
            <a:avLst/>
          </a:prstGeom>
          <a:ln w="6350" cap="flat" cmpd="sng" algn="ctr">
            <a:solidFill>
              <a:srgbClr val="6AB2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672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 hvi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cap="none" baseline="0">
                <a:solidFill>
                  <a:schemeClr val="tx1"/>
                </a:solidFill>
              </a:defRPr>
            </a:lvl1pPr>
          </a:lstStyle>
          <a:p>
            <a:r>
              <a:rPr lang="nb-NO" dirty="0"/>
              <a:t>Tekst-slide</a:t>
            </a:r>
          </a:p>
        </p:txBody>
      </p:sp>
      <p:sp>
        <p:nvSpPr>
          <p:cNvPr id="3" name="Plassholder for dato 2"/>
          <p:cNvSpPr>
            <a:spLocks noGrp="1"/>
          </p:cNvSpPr>
          <p:nvPr>
            <p:ph type="dt" sz="half" idx="10"/>
          </p:nvPr>
        </p:nvSpPr>
        <p:spPr/>
        <p:txBody>
          <a:bodyPr/>
          <a:lstStyle/>
          <a:p>
            <a:pPr>
              <a:defRPr/>
            </a:pPr>
            <a:endParaRPr lang="nb-NO"/>
          </a:p>
        </p:txBody>
      </p:sp>
      <p:sp>
        <p:nvSpPr>
          <p:cNvPr id="4" name="Plassholder for bunntekst 3"/>
          <p:cNvSpPr>
            <a:spLocks noGrp="1"/>
          </p:cNvSpPr>
          <p:nvPr>
            <p:ph type="ftr" sz="quarter" idx="11"/>
          </p:nvPr>
        </p:nvSpPr>
        <p:spPr/>
        <p:txBody>
          <a:bodyPr/>
          <a:lstStyle/>
          <a:p>
            <a:pPr>
              <a:defRPr/>
            </a:pPr>
            <a:endParaRPr lang="nb-NO"/>
          </a:p>
        </p:txBody>
      </p:sp>
      <p:sp>
        <p:nvSpPr>
          <p:cNvPr id="6" name="Plassholder for innhold 2"/>
          <p:cNvSpPr>
            <a:spLocks noGrp="1"/>
          </p:cNvSpPr>
          <p:nvPr>
            <p:ph idx="1"/>
          </p:nvPr>
        </p:nvSpPr>
        <p:spPr>
          <a:xfrm>
            <a:off x="457200" y="1053703"/>
            <a:ext cx="8229600" cy="3394472"/>
          </a:xfrm>
        </p:spPr>
        <p:txBody>
          <a:bodyPr numCol="2"/>
          <a:lstStyle>
            <a:lvl1pPr marL="0" indent="0">
              <a:buFontTx/>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cxnSp>
        <p:nvCxnSpPr>
          <p:cNvPr id="8" name="Rett linje 7"/>
          <p:cNvCxnSpPr/>
          <p:nvPr userDrawn="1"/>
        </p:nvCxnSpPr>
        <p:spPr>
          <a:xfrm>
            <a:off x="557213" y="740570"/>
            <a:ext cx="8101012" cy="7144"/>
          </a:xfrm>
          <a:prstGeom prst="line">
            <a:avLst/>
          </a:prstGeom>
          <a:ln w="6350" cap="flat" cmpd="sng" algn="ctr">
            <a:solidFill>
              <a:srgbClr val="6AB2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91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telside hvit">
    <p:spTree>
      <p:nvGrpSpPr>
        <p:cNvPr id="1" name=""/>
        <p:cNvGrpSpPr/>
        <p:nvPr/>
      </p:nvGrpSpPr>
      <p:grpSpPr>
        <a:xfrm>
          <a:off x="0" y="0"/>
          <a:ext cx="0" cy="0"/>
          <a:chOff x="0" y="0"/>
          <a:chExt cx="0" cy="0"/>
        </a:xfrm>
      </p:grpSpPr>
      <p:sp>
        <p:nvSpPr>
          <p:cNvPr id="3" name="Rektangel 2"/>
          <p:cNvSpPr/>
          <p:nvPr userDrawn="1"/>
        </p:nvSpPr>
        <p:spPr>
          <a:xfrm>
            <a:off x="0" y="0"/>
            <a:ext cx="917448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chemeClr val="tx2"/>
              </a:solidFill>
              <a:effectLst/>
            </a:endParaRPr>
          </a:p>
        </p:txBody>
      </p:sp>
      <p:sp>
        <p:nvSpPr>
          <p:cNvPr id="2" name="Tittel 1"/>
          <p:cNvSpPr>
            <a:spLocks noGrp="1"/>
          </p:cNvSpPr>
          <p:nvPr>
            <p:ph type="ctrTitle" hasCustomPrompt="1"/>
          </p:nvPr>
        </p:nvSpPr>
        <p:spPr>
          <a:xfrm>
            <a:off x="685800" y="1778795"/>
            <a:ext cx="7772400" cy="1102519"/>
          </a:xfrm>
        </p:spPr>
        <p:txBody>
          <a:bodyPr/>
          <a:lstStyle>
            <a:lvl1pPr algn="ctr">
              <a:defRPr sz="2400" cap="all">
                <a:solidFill>
                  <a:schemeClr val="tx1"/>
                </a:solidFill>
              </a:defRPr>
            </a:lvl1pPr>
          </a:lstStyle>
          <a:p>
            <a:r>
              <a:rPr lang="nb-NO" dirty="0"/>
              <a:t>KLIKK FOR Å REDIGERE TITTELSTIL</a:t>
            </a:r>
          </a:p>
        </p:txBody>
      </p:sp>
      <p:pic>
        <p:nvPicPr>
          <p:cNvPr id="4" name="Bilde 3" descr="tag_bottom_bleed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12360" y="4491706"/>
            <a:ext cx="1342587" cy="661954"/>
          </a:xfrm>
          <a:prstGeom prst="rect">
            <a:avLst/>
          </a:prstGeom>
        </p:spPr>
      </p:pic>
    </p:spTree>
    <p:extLst>
      <p:ext uri="{BB962C8B-B14F-4D97-AF65-F5344CB8AC3E}">
        <p14:creationId xmlns:p14="http://schemas.microsoft.com/office/powerpoint/2010/main" val="75734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8336"/>
            <a:ext cx="8229600" cy="679847"/>
          </a:xfrm>
          <a:prstGeom prst="rect">
            <a:avLst/>
          </a:prstGeom>
        </p:spPr>
        <p:txBody>
          <a:bodyPr vert="horz" lIns="91440" tIns="45720" rIns="91440" bIns="45720" rtlCol="0" anchor="b">
            <a:noAutofit/>
          </a:bodyPr>
          <a:lstStyle/>
          <a:p>
            <a:r>
              <a:rPr lang="nb-NO" dirty="0"/>
              <a:t>Klikk for å redigere tittelstil</a:t>
            </a:r>
          </a:p>
        </p:txBody>
      </p:sp>
      <p:sp>
        <p:nvSpPr>
          <p:cNvPr id="1027" name="Plassholder for tekst 2"/>
          <p:cNvSpPr>
            <a:spLocks noGrp="1"/>
          </p:cNvSpPr>
          <p:nvPr>
            <p:ph type="body" idx="1"/>
          </p:nvPr>
        </p:nvSpPr>
        <p:spPr bwMode="auto">
          <a:xfrm>
            <a:off x="457200" y="1053703"/>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en-US" dirty="0"/>
              <a:t>Klikk for å redigere tekststiler i malen</a:t>
            </a:r>
          </a:p>
          <a:p>
            <a:pPr lvl="1"/>
            <a:r>
              <a:rPr lang="nb-NO" altLang="en-US" dirty="0"/>
              <a:t>Andre nivå</a:t>
            </a:r>
          </a:p>
          <a:p>
            <a:pPr lvl="2"/>
            <a:r>
              <a:rPr lang="nb-NO" altLang="en-US" dirty="0"/>
              <a:t>Tredje nivå</a:t>
            </a:r>
          </a:p>
          <a:p>
            <a:pPr lvl="3"/>
            <a:r>
              <a:rPr lang="nb-NO" altLang="en-US" dirty="0"/>
              <a:t>Fjerde nivå</a:t>
            </a:r>
          </a:p>
          <a:p>
            <a:pPr lvl="4"/>
            <a:r>
              <a:rPr lang="nb-NO" altLang="en-US" dirty="0"/>
              <a:t>Femte nivå</a:t>
            </a:r>
          </a:p>
        </p:txBody>
      </p:sp>
      <p:sp>
        <p:nvSpPr>
          <p:cNvPr id="4" name="Plassholder for dato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Arial"/>
                <a:cs typeface="+mn-cs"/>
              </a:defRPr>
            </a:lvl1pPr>
          </a:lstStyle>
          <a:p>
            <a:pPr>
              <a:defRPr/>
            </a:pPr>
            <a:endParaRPr lang="nb-NO"/>
          </a:p>
        </p:txBody>
      </p:sp>
      <p:sp>
        <p:nvSpPr>
          <p:cNvPr id="5" name="Plassholder for bunntekst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Arial"/>
                <a:cs typeface="+mn-cs"/>
              </a:defRPr>
            </a:lvl1pPr>
          </a:lstStyle>
          <a:p>
            <a:pPr>
              <a:defRPr/>
            </a:pPr>
            <a:endParaRPr lang="nb-NO"/>
          </a:p>
        </p:txBody>
      </p:sp>
      <p:cxnSp>
        <p:nvCxnSpPr>
          <p:cNvPr id="10" name="Rett linje 9"/>
          <p:cNvCxnSpPr/>
          <p:nvPr/>
        </p:nvCxnSpPr>
        <p:spPr>
          <a:xfrm>
            <a:off x="557213" y="740570"/>
            <a:ext cx="8101012" cy="7144"/>
          </a:xfrm>
          <a:prstGeom prst="line">
            <a:avLst/>
          </a:prstGeom>
          <a:ln w="6350" cap="flat" cmpd="sng" algn="ctr">
            <a:solidFill>
              <a:srgbClr val="6AB233"/>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 name="Bilde 2" descr="tag_bottom_bleed_cmyk.png"/>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7804522" y="4481546"/>
            <a:ext cx="1342587" cy="661954"/>
          </a:xfrm>
          <a:prstGeom prst="rect">
            <a:avLst/>
          </a:prstGeom>
        </p:spPr>
      </p:pic>
    </p:spTree>
    <p:extLst>
      <p:ext uri="{BB962C8B-B14F-4D97-AF65-F5344CB8AC3E}">
        <p14:creationId xmlns:p14="http://schemas.microsoft.com/office/powerpoint/2010/main" val="3757841227"/>
      </p:ext>
    </p:extLst>
  </p:cSld>
  <p:clrMap bg1="lt1" tx1="dk1" bg2="lt2" tx2="dk2" accent1="accent1" accent2="accent2" accent3="accent3" accent4="accent4" accent5="accent5" accent6="accent6" hlink="hlink" folHlink="folHlink"/>
  <p:sldLayoutIdLst>
    <p:sldLayoutId id="2147483707" r:id="rId1"/>
    <p:sldLayoutId id="2147483650" r:id="rId2"/>
    <p:sldLayoutId id="2147483708" r:id="rId3"/>
    <p:sldLayoutId id="2147483709" r:id="rId4"/>
    <p:sldLayoutId id="2147483710" r:id="rId5"/>
    <p:sldLayoutId id="2147483660" r:id="rId6"/>
    <p:sldLayoutId id="2147483688" r:id="rId7"/>
    <p:sldLayoutId id="2147483711" r:id="rId8"/>
    <p:sldLayoutId id="2147483689" r:id="rId9"/>
    <p:sldLayoutId id="2147483663" r:id="rId10"/>
    <p:sldLayoutId id="2147483664" r:id="rId11"/>
    <p:sldLayoutId id="2147483665" r:id="rId12"/>
    <p:sldLayoutId id="2147483667" r:id="rId13"/>
    <p:sldLayoutId id="2147483669" r:id="rId14"/>
    <p:sldLayoutId id="2147483671" r:id="rId15"/>
  </p:sldLayoutIdLst>
  <p:hf hdr="0" ftr="0" dt="0"/>
  <p:txStyles>
    <p:titleStyle>
      <a:lvl1pPr algn="l" defTabSz="457189" rtl="0" eaLnBrk="1" fontAlgn="base" hangingPunct="1">
        <a:spcBef>
          <a:spcPct val="0"/>
        </a:spcBef>
        <a:spcAft>
          <a:spcPct val="0"/>
        </a:spcAft>
        <a:defRPr sz="2700" kern="1200" cap="none" baseline="0">
          <a:solidFill>
            <a:schemeClr val="tx1"/>
          </a:solidFill>
          <a:latin typeface="Arial"/>
          <a:ea typeface="+mj-ea"/>
          <a:cs typeface="+mj-cs"/>
        </a:defRPr>
      </a:lvl1pPr>
      <a:lvl2pPr algn="l" defTabSz="457189" rtl="0" eaLnBrk="1" fontAlgn="base" hangingPunct="1">
        <a:spcBef>
          <a:spcPct val="0"/>
        </a:spcBef>
        <a:spcAft>
          <a:spcPct val="0"/>
        </a:spcAft>
        <a:defRPr sz="2700">
          <a:solidFill>
            <a:schemeClr val="tx1"/>
          </a:solidFill>
          <a:latin typeface="Arial" pitchFamily="34" charset="0"/>
        </a:defRPr>
      </a:lvl2pPr>
      <a:lvl3pPr algn="l" defTabSz="457189" rtl="0" eaLnBrk="1" fontAlgn="base" hangingPunct="1">
        <a:spcBef>
          <a:spcPct val="0"/>
        </a:spcBef>
        <a:spcAft>
          <a:spcPct val="0"/>
        </a:spcAft>
        <a:defRPr sz="2700">
          <a:solidFill>
            <a:schemeClr val="tx1"/>
          </a:solidFill>
          <a:latin typeface="Arial" pitchFamily="34" charset="0"/>
        </a:defRPr>
      </a:lvl3pPr>
      <a:lvl4pPr algn="l" defTabSz="457189" rtl="0" eaLnBrk="1" fontAlgn="base" hangingPunct="1">
        <a:spcBef>
          <a:spcPct val="0"/>
        </a:spcBef>
        <a:spcAft>
          <a:spcPct val="0"/>
        </a:spcAft>
        <a:defRPr sz="2700">
          <a:solidFill>
            <a:schemeClr val="tx1"/>
          </a:solidFill>
          <a:latin typeface="Arial" pitchFamily="34" charset="0"/>
        </a:defRPr>
      </a:lvl4pPr>
      <a:lvl5pPr algn="l" defTabSz="457189" rtl="0" eaLnBrk="1" fontAlgn="base" hangingPunct="1">
        <a:spcBef>
          <a:spcPct val="0"/>
        </a:spcBef>
        <a:spcAft>
          <a:spcPct val="0"/>
        </a:spcAft>
        <a:defRPr sz="2700">
          <a:solidFill>
            <a:schemeClr val="tx1"/>
          </a:solidFill>
          <a:latin typeface="Arial" pitchFamily="34" charset="0"/>
        </a:defRPr>
      </a:lvl5pPr>
      <a:lvl6pPr marL="457189" algn="l" defTabSz="457189" rtl="0" eaLnBrk="1" fontAlgn="base" hangingPunct="1">
        <a:spcBef>
          <a:spcPct val="0"/>
        </a:spcBef>
        <a:spcAft>
          <a:spcPct val="0"/>
        </a:spcAft>
        <a:defRPr sz="2700">
          <a:solidFill>
            <a:schemeClr val="tx1"/>
          </a:solidFill>
          <a:latin typeface="Arial" pitchFamily="34" charset="0"/>
        </a:defRPr>
      </a:lvl6pPr>
      <a:lvl7pPr marL="914377" algn="l" defTabSz="457189" rtl="0" eaLnBrk="1" fontAlgn="base" hangingPunct="1">
        <a:spcBef>
          <a:spcPct val="0"/>
        </a:spcBef>
        <a:spcAft>
          <a:spcPct val="0"/>
        </a:spcAft>
        <a:defRPr sz="2700">
          <a:solidFill>
            <a:schemeClr val="tx1"/>
          </a:solidFill>
          <a:latin typeface="Arial" pitchFamily="34" charset="0"/>
        </a:defRPr>
      </a:lvl7pPr>
      <a:lvl8pPr marL="1371566" algn="l" defTabSz="457189" rtl="0" eaLnBrk="1" fontAlgn="base" hangingPunct="1">
        <a:spcBef>
          <a:spcPct val="0"/>
        </a:spcBef>
        <a:spcAft>
          <a:spcPct val="0"/>
        </a:spcAft>
        <a:defRPr sz="2700">
          <a:solidFill>
            <a:schemeClr val="tx1"/>
          </a:solidFill>
          <a:latin typeface="Arial" pitchFamily="34" charset="0"/>
        </a:defRPr>
      </a:lvl8pPr>
      <a:lvl9pPr marL="1828754" algn="l" defTabSz="457189" rtl="0" eaLnBrk="1" fontAlgn="base" hangingPunct="1">
        <a:spcBef>
          <a:spcPct val="0"/>
        </a:spcBef>
        <a:spcAft>
          <a:spcPct val="0"/>
        </a:spcAft>
        <a:defRPr sz="2700">
          <a:solidFill>
            <a:schemeClr val="tx1"/>
          </a:solidFill>
          <a:latin typeface="Arial" pitchFamily="34" charset="0"/>
        </a:defRPr>
      </a:lvl9pPr>
    </p:titleStyle>
    <p:bodyStyle>
      <a:lvl1pPr marL="342891" indent="-342891" algn="l" defTabSz="457189" rtl="0" eaLnBrk="1" fontAlgn="base" hangingPunct="1">
        <a:spcBef>
          <a:spcPct val="20000"/>
        </a:spcBef>
        <a:spcAft>
          <a:spcPct val="0"/>
        </a:spcAft>
        <a:buFont typeface="Arial" pitchFamily="34" charset="0"/>
        <a:buChar char="•"/>
        <a:defRPr sz="2000" kern="1200">
          <a:solidFill>
            <a:schemeClr val="tx1"/>
          </a:solidFill>
          <a:latin typeface="Arial"/>
          <a:ea typeface="+mn-ea"/>
          <a:cs typeface="+mn-cs"/>
        </a:defRPr>
      </a:lvl1pPr>
      <a:lvl2pPr marL="742932" indent="-285744" algn="l" defTabSz="457189" rtl="0" eaLnBrk="1" fontAlgn="base" hangingPunct="1">
        <a:spcBef>
          <a:spcPct val="20000"/>
        </a:spcBef>
        <a:spcAft>
          <a:spcPct val="0"/>
        </a:spcAft>
        <a:buFont typeface="Arial" pitchFamily="34" charset="0"/>
        <a:buChar char="–"/>
        <a:defRPr sz="1800" kern="1200">
          <a:solidFill>
            <a:schemeClr val="tx1"/>
          </a:solidFill>
          <a:latin typeface="Arial"/>
          <a:ea typeface="+mn-ea"/>
          <a:cs typeface="+mn-cs"/>
        </a:defRPr>
      </a:lvl2pPr>
      <a:lvl3pPr marL="1142971" indent="-228594" algn="l" defTabSz="457189" rtl="0" eaLnBrk="1" fontAlgn="base" hangingPunct="1">
        <a:spcBef>
          <a:spcPct val="20000"/>
        </a:spcBef>
        <a:spcAft>
          <a:spcPct val="0"/>
        </a:spcAft>
        <a:buFont typeface="Arial" pitchFamily="34" charset="0"/>
        <a:buChar char="•"/>
        <a:defRPr sz="1400" kern="1200">
          <a:solidFill>
            <a:schemeClr val="tx1"/>
          </a:solidFill>
          <a:latin typeface="Arial"/>
          <a:ea typeface="+mn-ea"/>
          <a:cs typeface="+mn-cs"/>
        </a:defRPr>
      </a:lvl3pPr>
      <a:lvl4pPr marL="1600160" indent="-228594" algn="l" defTabSz="457189" rtl="0" eaLnBrk="1" fontAlgn="base" hangingPunct="1">
        <a:spcBef>
          <a:spcPct val="20000"/>
        </a:spcBef>
        <a:spcAft>
          <a:spcPct val="0"/>
        </a:spcAft>
        <a:buFont typeface="Arial" pitchFamily="34" charset="0"/>
        <a:buChar char="–"/>
        <a:defRPr sz="1100" kern="1200">
          <a:solidFill>
            <a:schemeClr val="tx1"/>
          </a:solidFill>
          <a:latin typeface="Arial"/>
          <a:ea typeface="+mn-ea"/>
          <a:cs typeface="+mn-cs"/>
        </a:defRPr>
      </a:lvl4pPr>
      <a:lvl5pPr marL="2057349" indent="-228594" algn="l" defTabSz="457189" rtl="0" eaLnBrk="1" fontAlgn="base" hangingPunct="1">
        <a:spcBef>
          <a:spcPct val="20000"/>
        </a:spcBef>
        <a:spcAft>
          <a:spcPct val="0"/>
        </a:spcAft>
        <a:buFont typeface="Arial" pitchFamily="34" charset="0"/>
        <a:buChar char="»"/>
        <a:defRPr sz="1100" kern="1200">
          <a:solidFill>
            <a:schemeClr val="tx1"/>
          </a:solidFill>
          <a:latin typeface="Arial"/>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6" descr="Et bilde som inneholder ku, tre, gress, utendørs&#10;&#10;Automatisk generert beskrivelse">
            <a:extLst>
              <a:ext uri="{FF2B5EF4-FFF2-40B4-BE49-F238E27FC236}">
                <a16:creationId xmlns:a16="http://schemas.microsoft.com/office/drawing/2014/main" id="{9F7F3452-359A-4F0D-9616-E5EF9113F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252518" cy="4443957"/>
          </a:xfrm>
          <a:prstGeom prst="rect">
            <a:avLst/>
          </a:prstGeom>
        </p:spPr>
      </p:pic>
      <p:sp>
        <p:nvSpPr>
          <p:cNvPr id="2" name="Tittel 1"/>
          <p:cNvSpPr>
            <a:spLocks noGrp="1"/>
          </p:cNvSpPr>
          <p:nvPr>
            <p:ph type="ctrTitle"/>
          </p:nvPr>
        </p:nvSpPr>
        <p:spPr>
          <a:xfrm>
            <a:off x="2205421" y="4544931"/>
            <a:ext cx="4733155" cy="393724"/>
          </a:xfrm>
        </p:spPr>
        <p:txBody>
          <a:bodyPr lIns="86358" tIns="43179" rIns="86358" bIns="43179"/>
          <a:lstStyle/>
          <a:p>
            <a:pPr lvl="0">
              <a:lnSpc>
                <a:spcPct val="100000"/>
              </a:lnSpc>
            </a:pPr>
            <a:r>
              <a:rPr lang="nb-NO" sz="1600" b="1" baseline="0" dirty="0" err="1">
                <a:solidFill>
                  <a:srgbClr val="4F754F"/>
                </a:solidFill>
              </a:rPr>
              <a:t>Årssamlinger</a:t>
            </a:r>
            <a:r>
              <a:rPr lang="nb-NO" sz="1600" b="1" baseline="0" dirty="0">
                <a:solidFill>
                  <a:srgbClr val="4F754F"/>
                </a:solidFill>
              </a:rPr>
              <a:t> i produsentlagene 2021</a:t>
            </a:r>
          </a:p>
        </p:txBody>
      </p:sp>
    </p:spTree>
    <p:extLst>
      <p:ext uri="{BB962C8B-B14F-4D97-AF65-F5344CB8AC3E}">
        <p14:creationId xmlns:p14="http://schemas.microsoft.com/office/powerpoint/2010/main" val="1593687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ku, gress, utendørs, pattedyr&#10;&#10;Automatisk generert beskrivelse">
            <a:extLst>
              <a:ext uri="{FF2B5EF4-FFF2-40B4-BE49-F238E27FC236}">
                <a16:creationId xmlns:a16="http://schemas.microsoft.com/office/drawing/2014/main" id="{B5557BB7-84A0-429E-A1A6-410A703D25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1061" y="983158"/>
            <a:ext cx="5947281" cy="3964854"/>
          </a:xfrm>
          <a:prstGeom prst="rect">
            <a:avLst/>
          </a:prstGeom>
        </p:spPr>
      </p:pic>
      <p:sp>
        <p:nvSpPr>
          <p:cNvPr id="6" name="Tittel 5"/>
          <p:cNvSpPr>
            <a:spLocks noGrp="1"/>
          </p:cNvSpPr>
          <p:nvPr>
            <p:ph type="title"/>
          </p:nvPr>
        </p:nvSpPr>
        <p:spPr>
          <a:xfrm>
            <a:off x="457198" y="8334"/>
            <a:ext cx="8229598" cy="679845"/>
          </a:xfrm>
        </p:spPr>
        <p:txBody>
          <a:bodyPr lIns="91436" tIns="45718" rIns="91436" bIns="45718"/>
          <a:lstStyle/>
          <a:p>
            <a:pPr marL="0" lvl="0" indent="0">
              <a:lnSpc>
                <a:spcPct val="100000"/>
              </a:lnSpc>
              <a:buNone/>
            </a:pPr>
            <a:r>
              <a:rPr lang="nb-NO" baseline="0" dirty="0"/>
              <a:t>Eksportprisen 2020: </a:t>
            </a:r>
            <a:r>
              <a:rPr lang="nb-NO" b="1" baseline="0" dirty="0"/>
              <a:t>12027 Storflor</a:t>
            </a:r>
          </a:p>
        </p:txBody>
      </p:sp>
      <p:pic>
        <p:nvPicPr>
          <p:cNvPr id="9" name="Bilde 8">
            <a:extLst>
              <a:ext uri="{FF2B5EF4-FFF2-40B4-BE49-F238E27FC236}">
                <a16:creationId xmlns:a16="http://schemas.microsoft.com/office/drawing/2014/main" id="{83D9644A-1568-4BCB-81A7-8895CFED869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62733" y="1018018"/>
            <a:ext cx="405609" cy="401602"/>
          </a:xfrm>
          <a:prstGeom prst="rect">
            <a:avLst/>
          </a:prstGeom>
        </p:spPr>
      </p:pic>
      <p:sp>
        <p:nvSpPr>
          <p:cNvPr id="11" name="Plassholder for innhold 6">
            <a:extLst>
              <a:ext uri="{FF2B5EF4-FFF2-40B4-BE49-F238E27FC236}">
                <a16:creationId xmlns:a16="http://schemas.microsoft.com/office/drawing/2014/main" id="{3278A54A-6E31-46D8-8FCA-2FF60115F709}"/>
              </a:ext>
            </a:extLst>
          </p:cNvPr>
          <p:cNvSpPr txBox="1">
            <a:spLocks/>
          </p:cNvSpPr>
          <p:nvPr/>
        </p:nvSpPr>
        <p:spPr bwMode="auto">
          <a:xfrm>
            <a:off x="251518" y="3159838"/>
            <a:ext cx="1450502" cy="276004"/>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marL="0" lvl="0" indent="0" algn="ctr" rtl="0">
              <a:lnSpc>
                <a:spcPct val="100000"/>
              </a:lnSpc>
              <a:buNone/>
            </a:pPr>
            <a:r>
              <a:rPr lang="nb-NO" sz="1300" dirty="0">
                <a:solidFill>
                  <a:srgbClr val="000000"/>
                </a:solidFill>
                <a:latin typeface="Arial"/>
              </a:rPr>
              <a:t>Avlsverdi: 41</a:t>
            </a:r>
          </a:p>
        </p:txBody>
      </p:sp>
      <p:sp>
        <p:nvSpPr>
          <p:cNvPr id="12" name="Plassholder for innhold 2">
            <a:extLst>
              <a:ext uri="{FF2B5EF4-FFF2-40B4-BE49-F238E27FC236}">
                <a16:creationId xmlns:a16="http://schemas.microsoft.com/office/drawing/2014/main" id="{9597B630-7544-411A-93E7-11B5BA31133C}"/>
              </a:ext>
            </a:extLst>
          </p:cNvPr>
          <p:cNvSpPr txBox="1">
            <a:spLocks/>
          </p:cNvSpPr>
          <p:nvPr/>
        </p:nvSpPr>
        <p:spPr bwMode="auto">
          <a:xfrm>
            <a:off x="-66006" y="1995684"/>
            <a:ext cx="2026566" cy="869973"/>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dirty="0">
                <a:solidFill>
                  <a:srgbClr val="000000"/>
                </a:solidFill>
                <a:latin typeface="Arial"/>
              </a:rPr>
              <a:t>Oppdretter: </a:t>
            </a:r>
          </a:p>
          <a:p>
            <a:pPr lvl="0" algn="ctr">
              <a:lnSpc>
                <a:spcPct val="100000"/>
              </a:lnSpc>
              <a:buNone/>
            </a:pPr>
            <a:r>
              <a:rPr lang="nb-NO" sz="1200" dirty="0"/>
              <a:t>Odd Magne og </a:t>
            </a:r>
            <a:br>
              <a:rPr lang="nb-NO" sz="1200"/>
            </a:br>
            <a:r>
              <a:rPr lang="nb-NO" sz="1200" dirty="0"/>
              <a:t>Karoline Storflor, </a:t>
            </a:r>
            <a:br>
              <a:rPr lang="nb-NO" sz="1200"/>
            </a:br>
            <a:r>
              <a:rPr lang="nb-NO" sz="1200" dirty="0"/>
              <a:t>7520 Hegra</a:t>
            </a:r>
          </a:p>
        </p:txBody>
      </p:sp>
    </p:spTree>
    <p:extLst>
      <p:ext uri="{BB962C8B-B14F-4D97-AF65-F5344CB8AC3E}">
        <p14:creationId xmlns:p14="http://schemas.microsoft.com/office/powerpoint/2010/main" val="308260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6" descr="Et bilde som inneholder gress, utendørs, ku, himmel&#10;&#10;Automatisk generert beskrivelse">
            <a:extLst>
              <a:ext uri="{FF2B5EF4-FFF2-40B4-BE49-F238E27FC236}">
                <a16:creationId xmlns:a16="http://schemas.microsoft.com/office/drawing/2014/main" id="{8DD811F6-B264-42B5-9D4C-B42A1138F6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1763687" y="880632"/>
            <a:ext cx="5971171" cy="3983050"/>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pic>
      <p:sp>
        <p:nvSpPr>
          <p:cNvPr id="6" name="Tittel 5"/>
          <p:cNvSpPr>
            <a:spLocks noGrp="1"/>
          </p:cNvSpPr>
          <p:nvPr>
            <p:ph type="title"/>
          </p:nvPr>
        </p:nvSpPr>
        <p:spPr>
          <a:xfrm>
            <a:off x="457198" y="8334"/>
            <a:ext cx="8435280" cy="679845"/>
          </a:xfrm>
        </p:spPr>
        <p:txBody>
          <a:bodyPr lIns="91436" tIns="45718" rIns="91436" bIns="45718"/>
          <a:lstStyle/>
          <a:p>
            <a:pPr marL="0" lvl="0" indent="0">
              <a:lnSpc>
                <a:spcPct val="100000"/>
              </a:lnSpc>
              <a:buNone/>
            </a:pPr>
            <a:r>
              <a:rPr lang="nb-NO" baseline="0" dirty="0"/>
              <a:t>Nortura sin kjøttpris 2020: </a:t>
            </a:r>
            <a:r>
              <a:rPr lang="nb-NO" b="1" baseline="0" dirty="0"/>
              <a:t>12108 </a:t>
            </a:r>
            <a:r>
              <a:rPr lang="nb-NO" b="1" baseline="0" dirty="0" err="1"/>
              <a:t>Buaasen</a:t>
            </a:r>
            <a:r>
              <a:rPr lang="nb-NO" b="1" baseline="0" dirty="0"/>
              <a:t> ET</a:t>
            </a:r>
          </a:p>
        </p:txBody>
      </p:sp>
      <p:sp>
        <p:nvSpPr>
          <p:cNvPr id="5" name="Plassholder for innhold 6">
            <a:extLst>
              <a:ext uri="{FF2B5EF4-FFF2-40B4-BE49-F238E27FC236}">
                <a16:creationId xmlns:a16="http://schemas.microsoft.com/office/drawing/2014/main" id="{9F298E7A-C33B-4990-B9E0-264C3CD191DE}"/>
              </a:ext>
            </a:extLst>
          </p:cNvPr>
          <p:cNvSpPr>
            <a:spLocks noGrp="1"/>
          </p:cNvSpPr>
          <p:nvPr>
            <p:ph idx="1"/>
          </p:nvPr>
        </p:nvSpPr>
        <p:spPr>
          <a:xfrm>
            <a:off x="179510" y="3009808"/>
            <a:ext cx="1450502" cy="714066"/>
          </a:xfrm>
        </p:spPr>
        <p:txBody>
          <a:bodyPr lIns="91436" tIns="45718" rIns="91436" bIns="45718" numCol="1"/>
          <a:lstStyle/>
          <a:p>
            <a:pPr marL="0" lvl="0" indent="0" algn="ctr">
              <a:lnSpc>
                <a:spcPct val="100000"/>
              </a:lnSpc>
              <a:buNone/>
            </a:pPr>
            <a:r>
              <a:rPr lang="nb-NO" sz="1300" dirty="0"/>
              <a:t>Avlsverdi: 37</a:t>
            </a:r>
          </a:p>
          <a:p>
            <a:pPr marL="0" lvl="0" indent="0" algn="ctr">
              <a:lnSpc>
                <a:spcPct val="100000"/>
              </a:lnSpc>
              <a:buNone/>
            </a:pPr>
            <a:endParaRPr lang="nb-NO" sz="1300" dirty="0"/>
          </a:p>
          <a:p>
            <a:pPr marL="0" lvl="0" indent="0" algn="ctr">
              <a:lnSpc>
                <a:spcPct val="100000"/>
              </a:lnSpc>
              <a:buNone/>
            </a:pPr>
            <a:r>
              <a:rPr lang="nb-NO" sz="1300" dirty="0"/>
              <a:t>Kjøttindeks: 126</a:t>
            </a:r>
          </a:p>
        </p:txBody>
      </p:sp>
      <p:sp>
        <p:nvSpPr>
          <p:cNvPr id="7" name="Plassholder for innhold 2">
            <a:extLst>
              <a:ext uri="{FF2B5EF4-FFF2-40B4-BE49-F238E27FC236}">
                <a16:creationId xmlns:a16="http://schemas.microsoft.com/office/drawing/2014/main" id="{7D1D8920-8C63-4706-BD5C-1E918C5028B8}"/>
              </a:ext>
            </a:extLst>
          </p:cNvPr>
          <p:cNvSpPr txBox="1">
            <a:spLocks/>
          </p:cNvSpPr>
          <p:nvPr/>
        </p:nvSpPr>
        <p:spPr bwMode="auto">
          <a:xfrm>
            <a:off x="-108518" y="1995684"/>
            <a:ext cx="2026566" cy="869973"/>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dirty="0">
                <a:solidFill>
                  <a:srgbClr val="000000"/>
                </a:solidFill>
                <a:latin typeface="Arial"/>
              </a:rPr>
              <a:t>Oppdretter:</a:t>
            </a:r>
          </a:p>
          <a:p>
            <a:pPr marL="0" lvl="0" indent="0" algn="ctr">
              <a:lnSpc>
                <a:spcPct val="100000"/>
              </a:lnSpc>
              <a:buNone/>
            </a:pPr>
            <a:r>
              <a:rPr lang="nb-NO" sz="1400" dirty="0">
                <a:latin typeface="Calibri"/>
                <a:ea typeface="Calibri" panose="020F0502020204030204" pitchFamily="34" charset="0"/>
                <a:cs typeface="Times New Roman" panose="02020603050405020304" pitchFamily="18" charset="0"/>
              </a:rPr>
              <a:t>Christen Sjøvold</a:t>
            </a:r>
            <a:br>
              <a:rPr lang="nb-NO" sz="1400">
                <a:latin typeface="Calibri"/>
              </a:rPr>
            </a:br>
            <a:r>
              <a:rPr lang="nb-NO" sz="1400" dirty="0">
                <a:latin typeface="Calibri"/>
                <a:ea typeface="Calibri" panose="020F0502020204030204" pitchFamily="34" charset="0"/>
                <a:cs typeface="Times New Roman" panose="02020603050405020304" pitchFamily="18" charset="0"/>
              </a:rPr>
              <a:t>7560 Vikhammer</a:t>
            </a:r>
          </a:p>
        </p:txBody>
      </p:sp>
      <p:pic>
        <p:nvPicPr>
          <p:cNvPr id="9" name="Bilde 8">
            <a:extLst>
              <a:ext uri="{FF2B5EF4-FFF2-40B4-BE49-F238E27FC236}">
                <a16:creationId xmlns:a16="http://schemas.microsoft.com/office/drawing/2014/main" id="{042E4139-1017-4EC2-9DAD-18209855AC7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24529" y="962781"/>
            <a:ext cx="405609" cy="401602"/>
          </a:xfrm>
          <a:prstGeom prst="rect">
            <a:avLst/>
          </a:prstGeom>
        </p:spPr>
      </p:pic>
    </p:spTree>
    <p:extLst>
      <p:ext uri="{BB962C8B-B14F-4D97-AF65-F5344CB8AC3E}">
        <p14:creationId xmlns:p14="http://schemas.microsoft.com/office/powerpoint/2010/main" val="1701166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57198" y="8334"/>
            <a:ext cx="8229598" cy="679845"/>
          </a:xfrm>
        </p:spPr>
        <p:txBody>
          <a:bodyPr lIns="91436" tIns="45718" rIns="91436" bIns="45718"/>
          <a:lstStyle/>
          <a:p>
            <a:pPr marL="0" lvl="0" indent="0">
              <a:lnSpc>
                <a:spcPct val="100000"/>
              </a:lnSpc>
              <a:buNone/>
            </a:pPr>
            <a:r>
              <a:rPr lang="nb-NO" baseline="0" dirty="0"/>
              <a:t>Beste </a:t>
            </a:r>
            <a:r>
              <a:rPr lang="nb-NO" baseline="0" dirty="0" err="1"/>
              <a:t>Elitekvige</a:t>
            </a:r>
            <a:r>
              <a:rPr lang="nb-NO" baseline="0" dirty="0"/>
              <a:t> 2020: </a:t>
            </a:r>
            <a:r>
              <a:rPr lang="nb-NO" b="1" baseline="0" dirty="0"/>
              <a:t>80165 Bergit P</a:t>
            </a:r>
          </a:p>
        </p:txBody>
      </p:sp>
      <p:sp>
        <p:nvSpPr>
          <p:cNvPr id="5" name="Plassholder for innhold 6"/>
          <p:cNvSpPr>
            <a:spLocks noGrp="1"/>
          </p:cNvSpPr>
          <p:nvPr>
            <p:ph idx="1"/>
          </p:nvPr>
        </p:nvSpPr>
        <p:spPr>
          <a:xfrm>
            <a:off x="179510" y="2643758"/>
            <a:ext cx="1450502" cy="570051"/>
          </a:xfrm>
        </p:spPr>
        <p:txBody>
          <a:bodyPr lIns="91436" tIns="45718" rIns="91436" bIns="45718" numCol="1"/>
          <a:lstStyle/>
          <a:p>
            <a:pPr marL="0" lvl="0" indent="0" algn="ctr">
              <a:lnSpc>
                <a:spcPct val="100000"/>
              </a:lnSpc>
              <a:buNone/>
            </a:pPr>
            <a:r>
              <a:rPr lang="nb-NO" sz="1300" dirty="0"/>
              <a:t>Avlsverdi:</a:t>
            </a:r>
          </a:p>
          <a:p>
            <a:pPr marL="0" lvl="0" indent="0" algn="ctr">
              <a:lnSpc>
                <a:spcPct val="100000"/>
              </a:lnSpc>
              <a:buNone/>
            </a:pPr>
            <a:r>
              <a:rPr lang="nb-NO" sz="1300" dirty="0"/>
              <a:t>41 </a:t>
            </a:r>
          </a:p>
        </p:txBody>
      </p:sp>
      <p:sp>
        <p:nvSpPr>
          <p:cNvPr id="7" name="Plassholder for innhold 2">
            <a:extLst>
              <a:ext uri="{FF2B5EF4-FFF2-40B4-BE49-F238E27FC236}">
                <a16:creationId xmlns:a16="http://schemas.microsoft.com/office/drawing/2014/main" id="{96A1113C-B1E8-4FBD-9C2B-B25A41002C34}"/>
              </a:ext>
            </a:extLst>
          </p:cNvPr>
          <p:cNvSpPr txBox="1">
            <a:spLocks/>
          </p:cNvSpPr>
          <p:nvPr/>
        </p:nvSpPr>
        <p:spPr bwMode="auto">
          <a:xfrm>
            <a:off x="-108518" y="1707654"/>
            <a:ext cx="2026566" cy="1014124"/>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dirty="0">
                <a:solidFill>
                  <a:srgbClr val="000000"/>
                </a:solidFill>
                <a:latin typeface="Arial"/>
              </a:rPr>
              <a:t>Oppdretter:</a:t>
            </a:r>
          </a:p>
          <a:p>
            <a:pPr marL="0" lvl="0" indent="0" algn="ctr" rtl="0">
              <a:lnSpc>
                <a:spcPct val="100000"/>
              </a:lnSpc>
              <a:buNone/>
            </a:pPr>
            <a:r>
              <a:rPr lang="nb-NO" sz="1300" dirty="0">
                <a:solidFill>
                  <a:srgbClr val="000000"/>
                </a:solidFill>
                <a:latin typeface="Arial"/>
              </a:rPr>
              <a:t>Jan Tore Berget,</a:t>
            </a:r>
            <a:br>
              <a:rPr lang="nb-NO" sz="1300" dirty="0">
                <a:solidFill>
                  <a:srgbClr val="000000"/>
                </a:solidFill>
                <a:latin typeface="Arial"/>
              </a:rPr>
            </a:br>
            <a:r>
              <a:rPr lang="nb-NO" sz="1300" dirty="0">
                <a:solidFill>
                  <a:srgbClr val="000000"/>
                </a:solidFill>
                <a:latin typeface="Arial"/>
              </a:rPr>
              <a:t>6433 Hustad</a:t>
            </a:r>
          </a:p>
        </p:txBody>
      </p:sp>
      <p:pic>
        <p:nvPicPr>
          <p:cNvPr id="3" name="Bilde 2" descr="Et bilde som inneholder ku, stående, svart, pattedyr&#10;&#10;Automatisk generert beskrivelse">
            <a:extLst>
              <a:ext uri="{FF2B5EF4-FFF2-40B4-BE49-F238E27FC236}">
                <a16:creationId xmlns:a16="http://schemas.microsoft.com/office/drawing/2014/main" id="{2777FC05-7786-4CB2-9525-E2D70DF57A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77108" y="870561"/>
            <a:ext cx="5819226" cy="4145201"/>
          </a:xfrm>
          <a:prstGeom prst="rect">
            <a:avLst/>
          </a:prstGeom>
        </p:spPr>
      </p:pic>
      <p:pic>
        <p:nvPicPr>
          <p:cNvPr id="8" name="Bilde 7">
            <a:extLst>
              <a:ext uri="{FF2B5EF4-FFF2-40B4-BE49-F238E27FC236}">
                <a16:creationId xmlns:a16="http://schemas.microsoft.com/office/drawing/2014/main" id="{D22F9237-3457-4E6C-96DB-11010498014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18717" y="940328"/>
            <a:ext cx="405609" cy="401602"/>
          </a:xfrm>
          <a:prstGeom prst="rect">
            <a:avLst/>
          </a:prstGeom>
        </p:spPr>
      </p:pic>
      <p:sp>
        <p:nvSpPr>
          <p:cNvPr id="9" name="Plassholder for innhold 6">
            <a:extLst>
              <a:ext uri="{FF2B5EF4-FFF2-40B4-BE49-F238E27FC236}">
                <a16:creationId xmlns:a16="http://schemas.microsoft.com/office/drawing/2014/main" id="{8F1DD1D2-7392-47A3-B2A9-88087CD5F2D9}"/>
              </a:ext>
            </a:extLst>
          </p:cNvPr>
          <p:cNvSpPr txBox="1">
            <a:spLocks/>
          </p:cNvSpPr>
          <p:nvPr/>
        </p:nvSpPr>
        <p:spPr bwMode="auto">
          <a:xfrm>
            <a:off x="179510" y="3507854"/>
            <a:ext cx="1450502" cy="570051"/>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marL="0" lvl="0" indent="0" algn="ctr" rtl="0">
              <a:lnSpc>
                <a:spcPct val="100000"/>
              </a:lnSpc>
              <a:buNone/>
            </a:pPr>
            <a:r>
              <a:rPr lang="nb-NO" sz="1300" dirty="0">
                <a:solidFill>
                  <a:srgbClr val="000000"/>
                </a:solidFill>
                <a:latin typeface="Arial"/>
              </a:rPr>
              <a:t>Antall godkjente embryo:</a:t>
            </a:r>
          </a:p>
          <a:p>
            <a:pPr marL="0" lvl="0" indent="0" algn="ctr" rtl="0">
              <a:lnSpc>
                <a:spcPct val="100000"/>
              </a:lnSpc>
              <a:buNone/>
            </a:pPr>
            <a:r>
              <a:rPr lang="nb-NO" sz="1300" dirty="0">
                <a:solidFill>
                  <a:srgbClr val="000000"/>
                </a:solidFill>
                <a:latin typeface="Arial"/>
              </a:rPr>
              <a:t>21</a:t>
            </a:r>
          </a:p>
        </p:txBody>
      </p:sp>
    </p:spTree>
    <p:extLst>
      <p:ext uri="{BB962C8B-B14F-4D97-AF65-F5344CB8AC3E}">
        <p14:creationId xmlns:p14="http://schemas.microsoft.com/office/powerpoint/2010/main" val="4115572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D68CF7-431A-4D6A-BF06-D675B9BEF712}"/>
              </a:ext>
            </a:extLst>
          </p:cNvPr>
          <p:cNvSpPr>
            <a:spLocks noGrp="1"/>
          </p:cNvSpPr>
          <p:nvPr>
            <p:ph type="title"/>
          </p:nvPr>
        </p:nvSpPr>
        <p:spPr>
          <a:xfrm>
            <a:off x="457200" y="8336"/>
            <a:ext cx="8229600" cy="679847"/>
          </a:xfrm>
        </p:spPr>
        <p:txBody>
          <a:bodyPr anchor="b">
            <a:normAutofit/>
          </a:bodyPr>
          <a:lstStyle/>
          <a:p>
            <a:r>
              <a:rPr lang="nb-NO" dirty="0"/>
              <a:t>Se den «levende» årsberetningen på www.geno.no </a:t>
            </a:r>
          </a:p>
        </p:txBody>
      </p:sp>
      <p:sp>
        <p:nvSpPr>
          <p:cNvPr id="10" name="Content Placeholder 3">
            <a:extLst>
              <a:ext uri="{FF2B5EF4-FFF2-40B4-BE49-F238E27FC236}">
                <a16:creationId xmlns:a16="http://schemas.microsoft.com/office/drawing/2014/main" id="{A61C485D-C041-4069-AAE3-1D7266933EAF}"/>
              </a:ext>
            </a:extLst>
          </p:cNvPr>
          <p:cNvSpPr>
            <a:spLocks noGrp="1"/>
          </p:cNvSpPr>
          <p:nvPr>
            <p:ph sz="half" idx="2"/>
          </p:nvPr>
        </p:nvSpPr>
        <p:spPr>
          <a:xfrm>
            <a:off x="4499992" y="1704206"/>
            <a:ext cx="4608511" cy="2667743"/>
          </a:xfrm>
        </p:spPr>
        <p:txBody>
          <a:bodyPr/>
          <a:lstStyle/>
          <a:p>
            <a:r>
              <a:rPr lang="nb-NO" sz="2400" dirty="0"/>
              <a:t>Beretning fra Geno-året 2020</a:t>
            </a:r>
          </a:p>
          <a:p>
            <a:endParaRPr lang="nb-NO" sz="2400" dirty="0"/>
          </a:p>
          <a:p>
            <a:r>
              <a:rPr lang="nb-NO" sz="2400" dirty="0"/>
              <a:t>Innebygde videoer</a:t>
            </a:r>
          </a:p>
          <a:p>
            <a:endParaRPr lang="nb-NO" sz="2400" dirty="0"/>
          </a:p>
          <a:p>
            <a:r>
              <a:rPr lang="nb-NO" sz="2400" dirty="0"/>
              <a:t>Genetiske trender</a:t>
            </a:r>
          </a:p>
          <a:p>
            <a:endParaRPr lang="nb-NO" sz="1800" dirty="0"/>
          </a:p>
        </p:txBody>
      </p:sp>
      <p:pic>
        <p:nvPicPr>
          <p:cNvPr id="9" name="Plassholder for innhold 8" descr="Et bilde som inneholder tekst, gress, friidrett&#10;&#10;Automatisk generert beskrivelse">
            <a:extLst>
              <a:ext uri="{FF2B5EF4-FFF2-40B4-BE49-F238E27FC236}">
                <a16:creationId xmlns:a16="http://schemas.microsoft.com/office/drawing/2014/main" id="{EFE40408-ED97-489B-BAE1-1219FE4BACB7}"/>
              </a:ext>
            </a:extLst>
          </p:cNvPr>
          <p:cNvPicPr>
            <a:picLocks noGrp="1" noChangeAspect="1"/>
          </p:cNvPicPr>
          <p:nvPr>
            <p:ph sz="half" idx="1"/>
          </p:nvPr>
        </p:nvPicPr>
        <p:blipFill>
          <a:blip r:embed="rId2"/>
          <a:stretch>
            <a:fillRect/>
          </a:stretch>
        </p:blipFill>
        <p:spPr>
          <a:xfrm>
            <a:off x="317376" y="1779662"/>
            <a:ext cx="4038600" cy="2131005"/>
          </a:xfrm>
        </p:spPr>
      </p:pic>
    </p:spTree>
    <p:extLst>
      <p:ext uri="{BB962C8B-B14F-4D97-AF65-F5344CB8AC3E}">
        <p14:creationId xmlns:p14="http://schemas.microsoft.com/office/powerpoint/2010/main" val="197939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gress, ku, himmel, utendørs&#10;&#10;Automatisk generert beskrivelse">
            <a:extLst>
              <a:ext uri="{FF2B5EF4-FFF2-40B4-BE49-F238E27FC236}">
                <a16:creationId xmlns:a16="http://schemas.microsoft.com/office/drawing/2014/main" id="{225B81A1-14AC-43B9-85EA-94A80CB503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3999" cy="5143499"/>
          </a:xfrm>
          <a:prstGeom prst="rect">
            <a:avLst/>
          </a:prstGeom>
        </p:spPr>
      </p:pic>
      <p:sp>
        <p:nvSpPr>
          <p:cNvPr id="4" name="Plassholder for innhold 6"/>
          <p:cNvSpPr txBox="1">
            <a:spLocks/>
          </p:cNvSpPr>
          <p:nvPr/>
        </p:nvSpPr>
        <p:spPr bwMode="auto">
          <a:xfrm>
            <a:off x="2627784" y="4515966"/>
            <a:ext cx="4176462" cy="433067"/>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en-US" sz="2800" b="1" dirty="0">
                <a:solidFill>
                  <a:srgbClr val="FFFFFF"/>
                </a:solidFill>
                <a:latin typeface="Arial"/>
              </a:rPr>
              <a:t>God </a:t>
            </a:r>
            <a:r>
              <a:rPr lang="en-US" sz="2800" b="1" dirty="0" err="1">
                <a:solidFill>
                  <a:srgbClr val="FFFFFF"/>
                </a:solidFill>
                <a:latin typeface="Arial"/>
              </a:rPr>
              <a:t>årssamling</a:t>
            </a:r>
            <a:r>
              <a:rPr lang="en-US" sz="2800" b="1" dirty="0">
                <a:solidFill>
                  <a:srgbClr val="FFFFFF"/>
                </a:solidFill>
                <a:latin typeface="Arial"/>
              </a:rPr>
              <a:t>!</a:t>
            </a:r>
          </a:p>
        </p:txBody>
      </p:sp>
      <p:pic>
        <p:nvPicPr>
          <p:cNvPr id="5" name="Bilde 4">
            <a:extLst>
              <a:ext uri="{FF2B5EF4-FFF2-40B4-BE49-F238E27FC236}">
                <a16:creationId xmlns:a16="http://schemas.microsoft.com/office/drawing/2014/main" id="{00E74CF3-041E-4B36-9E97-E7B5D60E86B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88424" y="123476"/>
            <a:ext cx="621631" cy="615490"/>
          </a:xfrm>
          <a:prstGeom prst="rect">
            <a:avLst/>
          </a:prstGeom>
        </p:spPr>
      </p:pic>
    </p:spTree>
    <p:extLst>
      <p:ext uri="{BB962C8B-B14F-4D97-AF65-F5344CB8AC3E}">
        <p14:creationId xmlns:p14="http://schemas.microsoft.com/office/powerpoint/2010/main" val="1360861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57199" y="8335"/>
            <a:ext cx="8229599" cy="679846"/>
          </a:xfrm>
        </p:spPr>
        <p:txBody>
          <a:bodyPr lIns="91437" tIns="45719" rIns="91437" bIns="45719"/>
          <a:lstStyle/>
          <a:p>
            <a:pPr lvl="0">
              <a:lnSpc>
                <a:spcPct val="100000"/>
              </a:lnSpc>
            </a:pPr>
            <a:r>
              <a:rPr lang="nb-NO" baseline="0" dirty="0"/>
              <a:t>Regnskap 2020</a:t>
            </a:r>
          </a:p>
        </p:txBody>
      </p:sp>
      <p:pic>
        <p:nvPicPr>
          <p:cNvPr id="7" name="Bilde 6">
            <a:extLst>
              <a:ext uri="{FF2B5EF4-FFF2-40B4-BE49-F238E27FC236}">
                <a16:creationId xmlns:a16="http://schemas.microsoft.com/office/drawing/2014/main" id="{0E89E9D2-0DF6-4B9F-8C5A-6FCDB47D9813}"/>
              </a:ext>
            </a:extLst>
          </p:cNvPr>
          <p:cNvPicPr>
            <a:picLocks noChangeAspect="1"/>
          </p:cNvPicPr>
          <p:nvPr/>
        </p:nvPicPr>
        <p:blipFill>
          <a:blip r:embed="rId3"/>
          <a:stretch>
            <a:fillRect/>
          </a:stretch>
        </p:blipFill>
        <p:spPr>
          <a:xfrm>
            <a:off x="611560" y="843558"/>
            <a:ext cx="7145811" cy="4236829"/>
          </a:xfrm>
          <a:prstGeom prst="rect">
            <a:avLst/>
          </a:prstGeom>
        </p:spPr>
      </p:pic>
    </p:spTree>
    <p:extLst>
      <p:ext uri="{BB962C8B-B14F-4D97-AF65-F5344CB8AC3E}">
        <p14:creationId xmlns:p14="http://schemas.microsoft.com/office/powerpoint/2010/main" val="101606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57195" y="8331"/>
            <a:ext cx="8229595" cy="679842"/>
          </a:xfrm>
        </p:spPr>
        <p:txBody>
          <a:bodyPr lIns="91433" tIns="45715" rIns="91433" bIns="45715"/>
          <a:lstStyle/>
          <a:p>
            <a:pPr lvl="0">
              <a:lnSpc>
                <a:spcPct val="100000"/>
              </a:lnSpc>
              <a:buNone/>
            </a:pPr>
            <a:r>
              <a:rPr lang="nb-NO" baseline="0" dirty="0"/>
              <a:t>Semintilslutningen i Norge</a:t>
            </a:r>
          </a:p>
        </p:txBody>
      </p:sp>
      <p:graphicFrame>
        <p:nvGraphicFramePr>
          <p:cNvPr id="7" name="Tabell 7">
            <a:extLst>
              <a:ext uri="{FF2B5EF4-FFF2-40B4-BE49-F238E27FC236}">
                <a16:creationId xmlns:a16="http://schemas.microsoft.com/office/drawing/2014/main" id="{9C53D304-4164-4534-A12F-8FAC25AD1CE0}"/>
              </a:ext>
            </a:extLst>
          </p:cNvPr>
          <p:cNvGraphicFramePr>
            <a:graphicFrameLocks noGrp="1"/>
          </p:cNvGraphicFramePr>
          <p:nvPr>
            <p:extLst>
              <p:ext uri="{D42A27DB-BD31-4B8C-83A1-F6EECF244321}">
                <p14:modId xmlns:p14="http://schemas.microsoft.com/office/powerpoint/2010/main" val="1912648032"/>
              </p:ext>
            </p:extLst>
          </p:nvPr>
        </p:nvGraphicFramePr>
        <p:xfrm>
          <a:off x="2339746" y="843554"/>
          <a:ext cx="4464488" cy="4051788"/>
        </p:xfrm>
        <a:graphic>
          <a:graphicData uri="http://schemas.openxmlformats.org/drawingml/2006/table">
            <a:tbl>
              <a:tblPr firstRow="1" bandRow="1">
                <a:tableStyleId>{93296810-A885-4BE3-A3E7-6D5BEEA58F35}</a:tableStyleId>
              </a:tblPr>
              <a:tblGrid>
                <a:gridCol w="3168447">
                  <a:extLst>
                    <a:ext uri="{9D8B030D-6E8A-4147-A177-3AD203B41FA5}">
                      <a16:colId xmlns:a16="http://schemas.microsoft.com/office/drawing/2014/main" val="20000"/>
                    </a:ext>
                  </a:extLst>
                </a:gridCol>
                <a:gridCol w="1296041">
                  <a:extLst>
                    <a:ext uri="{9D8B030D-6E8A-4147-A177-3AD203B41FA5}">
                      <a16:colId xmlns:a16="http://schemas.microsoft.com/office/drawing/2014/main" val="20001"/>
                    </a:ext>
                  </a:extLst>
                </a:gridCol>
              </a:tblGrid>
              <a:tr h="337649">
                <a:tc>
                  <a:txBody>
                    <a:bodyPr/>
                    <a:lstStyle/>
                    <a:p>
                      <a:pPr marL="0" lvl="0">
                        <a:lnSpc>
                          <a:spcPct val="100000"/>
                        </a:lnSpc>
                        <a:buNone/>
                      </a:pPr>
                      <a:r>
                        <a:rPr lang="nb-NO" sz="1600" dirty="0">
                          <a:solidFill>
                            <a:srgbClr val="000000"/>
                          </a:solidFill>
                        </a:rPr>
                        <a:t>Fylke</a:t>
                      </a:r>
                    </a:p>
                  </a:txBody>
                  <a:tcPr>
                    <a:solidFill>
                      <a:srgbClr val="92D050"/>
                    </a:solidFill>
                  </a:tcPr>
                </a:tc>
                <a:tc>
                  <a:txBody>
                    <a:bodyPr/>
                    <a:lstStyle/>
                    <a:p>
                      <a:pPr marL="0" lvl="0" algn="ctr">
                        <a:lnSpc>
                          <a:spcPct val="100000"/>
                        </a:lnSpc>
                        <a:buNone/>
                      </a:pPr>
                      <a:r>
                        <a:rPr lang="nb-NO" sz="1600" b="1" dirty="0">
                          <a:solidFill>
                            <a:srgbClr val="000000"/>
                          </a:solidFill>
                        </a:rPr>
                        <a:t>2020</a:t>
                      </a:r>
                    </a:p>
                  </a:txBody>
                  <a:tcPr>
                    <a:solidFill>
                      <a:srgbClr val="92D050"/>
                    </a:solidFill>
                  </a:tcPr>
                </a:tc>
                <a:extLst>
                  <a:ext uri="{0D108BD9-81ED-4DB2-BD59-A6C34878D82A}">
                    <a16:rowId xmlns:a16="http://schemas.microsoft.com/office/drawing/2014/main" val="10000"/>
                  </a:ext>
                </a:extLst>
              </a:tr>
              <a:tr h="337649">
                <a:tc>
                  <a:txBody>
                    <a:bodyPr/>
                    <a:lstStyle/>
                    <a:p>
                      <a:pPr marL="0" lvl="0">
                        <a:lnSpc>
                          <a:spcPct val="100000"/>
                        </a:lnSpc>
                        <a:buNone/>
                      </a:pPr>
                      <a:r>
                        <a:rPr lang="nb-NO" sz="1600" dirty="0"/>
                        <a:t>Viken</a:t>
                      </a:r>
                    </a:p>
                  </a:txBody>
                  <a:tcPr/>
                </a:tc>
                <a:tc>
                  <a:txBody>
                    <a:bodyPr/>
                    <a:lstStyle/>
                    <a:p>
                      <a:pPr marL="0" lvl="0" algn="ctr">
                        <a:lnSpc>
                          <a:spcPct val="100000"/>
                        </a:lnSpc>
                        <a:buNone/>
                      </a:pPr>
                      <a:r>
                        <a:rPr lang="nb-NO" sz="1600" dirty="0"/>
                        <a:t>87,3</a:t>
                      </a:r>
                    </a:p>
                  </a:txBody>
                  <a:tcPr/>
                </a:tc>
                <a:extLst>
                  <a:ext uri="{0D108BD9-81ED-4DB2-BD59-A6C34878D82A}">
                    <a16:rowId xmlns:a16="http://schemas.microsoft.com/office/drawing/2014/main" val="10001"/>
                  </a:ext>
                </a:extLst>
              </a:tr>
              <a:tr h="337649">
                <a:tc>
                  <a:txBody>
                    <a:bodyPr/>
                    <a:lstStyle/>
                    <a:p>
                      <a:pPr marL="0" lvl="0">
                        <a:lnSpc>
                          <a:spcPct val="100000"/>
                        </a:lnSpc>
                        <a:buNone/>
                      </a:pPr>
                      <a:r>
                        <a:rPr lang="nb-NO" sz="1600" dirty="0"/>
                        <a:t>Innlandet</a:t>
                      </a:r>
                    </a:p>
                  </a:txBody>
                  <a:tcPr/>
                </a:tc>
                <a:tc>
                  <a:txBody>
                    <a:bodyPr/>
                    <a:lstStyle/>
                    <a:p>
                      <a:pPr marL="0" lvl="0" algn="ctr">
                        <a:lnSpc>
                          <a:spcPct val="100000"/>
                        </a:lnSpc>
                        <a:buNone/>
                      </a:pPr>
                      <a:r>
                        <a:rPr lang="nb-NO" sz="1600" dirty="0"/>
                        <a:t>87,3</a:t>
                      </a:r>
                    </a:p>
                  </a:txBody>
                  <a:tcPr/>
                </a:tc>
                <a:extLst>
                  <a:ext uri="{0D108BD9-81ED-4DB2-BD59-A6C34878D82A}">
                    <a16:rowId xmlns:a16="http://schemas.microsoft.com/office/drawing/2014/main" val="10002"/>
                  </a:ext>
                </a:extLst>
              </a:tr>
              <a:tr h="337649">
                <a:tc>
                  <a:txBody>
                    <a:bodyPr/>
                    <a:lstStyle/>
                    <a:p>
                      <a:pPr marL="0" lvl="0">
                        <a:lnSpc>
                          <a:spcPct val="100000"/>
                        </a:lnSpc>
                        <a:buNone/>
                      </a:pPr>
                      <a:r>
                        <a:rPr lang="nb-NO" sz="1600" dirty="0"/>
                        <a:t>Vestfold/Telemark</a:t>
                      </a:r>
                    </a:p>
                  </a:txBody>
                  <a:tcPr/>
                </a:tc>
                <a:tc>
                  <a:txBody>
                    <a:bodyPr/>
                    <a:lstStyle/>
                    <a:p>
                      <a:pPr marL="0" lvl="0" algn="ctr">
                        <a:lnSpc>
                          <a:spcPct val="100000"/>
                        </a:lnSpc>
                        <a:buNone/>
                      </a:pPr>
                      <a:r>
                        <a:rPr lang="nb-NO" sz="1600" dirty="0"/>
                        <a:t>89,9</a:t>
                      </a:r>
                    </a:p>
                  </a:txBody>
                  <a:tcPr/>
                </a:tc>
                <a:extLst>
                  <a:ext uri="{0D108BD9-81ED-4DB2-BD59-A6C34878D82A}">
                    <a16:rowId xmlns:a16="http://schemas.microsoft.com/office/drawing/2014/main" val="10003"/>
                  </a:ext>
                </a:extLst>
              </a:tr>
              <a:tr h="337649">
                <a:tc>
                  <a:txBody>
                    <a:bodyPr/>
                    <a:lstStyle/>
                    <a:p>
                      <a:pPr marL="0" lvl="0">
                        <a:lnSpc>
                          <a:spcPct val="100000"/>
                        </a:lnSpc>
                        <a:buNone/>
                      </a:pPr>
                      <a:r>
                        <a:rPr lang="nb-NO" sz="1600" dirty="0"/>
                        <a:t>Agder</a:t>
                      </a:r>
                    </a:p>
                  </a:txBody>
                  <a:tcPr/>
                </a:tc>
                <a:tc>
                  <a:txBody>
                    <a:bodyPr/>
                    <a:lstStyle/>
                    <a:p>
                      <a:pPr marL="0" lvl="0" algn="ctr">
                        <a:lnSpc>
                          <a:spcPct val="100000"/>
                        </a:lnSpc>
                        <a:buNone/>
                      </a:pPr>
                      <a:r>
                        <a:rPr lang="nb-NO" sz="1600" dirty="0"/>
                        <a:t>78,0</a:t>
                      </a:r>
                    </a:p>
                  </a:txBody>
                  <a:tcPr/>
                </a:tc>
                <a:extLst>
                  <a:ext uri="{0D108BD9-81ED-4DB2-BD59-A6C34878D82A}">
                    <a16:rowId xmlns:a16="http://schemas.microsoft.com/office/drawing/2014/main" val="10004"/>
                  </a:ext>
                </a:extLst>
              </a:tr>
              <a:tr h="337649">
                <a:tc>
                  <a:txBody>
                    <a:bodyPr/>
                    <a:lstStyle/>
                    <a:p>
                      <a:pPr marL="0" lvl="0">
                        <a:lnSpc>
                          <a:spcPct val="100000"/>
                        </a:lnSpc>
                        <a:buNone/>
                      </a:pPr>
                      <a:r>
                        <a:rPr lang="nb-NO" sz="1600" dirty="0"/>
                        <a:t>Rogaland</a:t>
                      </a:r>
                    </a:p>
                  </a:txBody>
                  <a:tcPr/>
                </a:tc>
                <a:tc>
                  <a:txBody>
                    <a:bodyPr/>
                    <a:lstStyle/>
                    <a:p>
                      <a:pPr marL="0" lvl="0" algn="ctr">
                        <a:lnSpc>
                          <a:spcPct val="100000"/>
                        </a:lnSpc>
                        <a:buNone/>
                      </a:pPr>
                      <a:r>
                        <a:rPr lang="nb-NO" sz="1600" dirty="0"/>
                        <a:t>76,6</a:t>
                      </a:r>
                    </a:p>
                  </a:txBody>
                  <a:tcPr/>
                </a:tc>
                <a:extLst>
                  <a:ext uri="{0D108BD9-81ED-4DB2-BD59-A6C34878D82A}">
                    <a16:rowId xmlns:a16="http://schemas.microsoft.com/office/drawing/2014/main" val="10005"/>
                  </a:ext>
                </a:extLst>
              </a:tr>
              <a:tr h="337649">
                <a:tc>
                  <a:txBody>
                    <a:bodyPr/>
                    <a:lstStyle/>
                    <a:p>
                      <a:pPr marL="0" lvl="0">
                        <a:lnSpc>
                          <a:spcPct val="100000"/>
                        </a:lnSpc>
                        <a:buNone/>
                      </a:pPr>
                      <a:r>
                        <a:rPr lang="nb-NO" sz="1600" dirty="0" err="1"/>
                        <a:t>Vestland</a:t>
                      </a:r>
                    </a:p>
                  </a:txBody>
                  <a:tcPr/>
                </a:tc>
                <a:tc>
                  <a:txBody>
                    <a:bodyPr/>
                    <a:lstStyle/>
                    <a:p>
                      <a:pPr marL="0" lvl="0" algn="ctr">
                        <a:lnSpc>
                          <a:spcPct val="100000"/>
                        </a:lnSpc>
                        <a:buNone/>
                      </a:pPr>
                      <a:r>
                        <a:rPr lang="nb-NO" sz="1600" dirty="0"/>
                        <a:t>92,4</a:t>
                      </a:r>
                    </a:p>
                  </a:txBody>
                  <a:tcPr/>
                </a:tc>
                <a:extLst>
                  <a:ext uri="{0D108BD9-81ED-4DB2-BD59-A6C34878D82A}">
                    <a16:rowId xmlns:a16="http://schemas.microsoft.com/office/drawing/2014/main" val="10006"/>
                  </a:ext>
                </a:extLst>
              </a:tr>
              <a:tr h="337649">
                <a:tc>
                  <a:txBody>
                    <a:bodyPr/>
                    <a:lstStyle/>
                    <a:p>
                      <a:pPr marL="0" lvl="0">
                        <a:lnSpc>
                          <a:spcPct val="100000"/>
                        </a:lnSpc>
                        <a:buNone/>
                      </a:pPr>
                      <a:r>
                        <a:rPr lang="nb-NO" sz="1600" dirty="0"/>
                        <a:t>Møre og Romsdal</a:t>
                      </a:r>
                    </a:p>
                  </a:txBody>
                  <a:tcPr/>
                </a:tc>
                <a:tc>
                  <a:txBody>
                    <a:bodyPr/>
                    <a:lstStyle/>
                    <a:p>
                      <a:pPr marL="0" lvl="0" algn="ctr">
                        <a:lnSpc>
                          <a:spcPct val="100000"/>
                        </a:lnSpc>
                        <a:buNone/>
                      </a:pPr>
                      <a:r>
                        <a:rPr lang="nb-NO" sz="1600" dirty="0"/>
                        <a:t>90,2</a:t>
                      </a:r>
                    </a:p>
                  </a:txBody>
                  <a:tcPr/>
                </a:tc>
                <a:extLst>
                  <a:ext uri="{0D108BD9-81ED-4DB2-BD59-A6C34878D82A}">
                    <a16:rowId xmlns:a16="http://schemas.microsoft.com/office/drawing/2014/main" val="10007"/>
                  </a:ext>
                </a:extLst>
              </a:tr>
              <a:tr h="337649">
                <a:tc>
                  <a:txBody>
                    <a:bodyPr/>
                    <a:lstStyle/>
                    <a:p>
                      <a:pPr marL="0" lvl="0">
                        <a:lnSpc>
                          <a:spcPct val="100000"/>
                        </a:lnSpc>
                        <a:buNone/>
                      </a:pPr>
                      <a:r>
                        <a:rPr lang="nb-NO" sz="1600" dirty="0"/>
                        <a:t>Trøndelag</a:t>
                      </a:r>
                    </a:p>
                  </a:txBody>
                  <a:tcPr/>
                </a:tc>
                <a:tc>
                  <a:txBody>
                    <a:bodyPr/>
                    <a:lstStyle/>
                    <a:p>
                      <a:pPr marL="0" lvl="0" algn="ctr">
                        <a:lnSpc>
                          <a:spcPct val="100000"/>
                        </a:lnSpc>
                        <a:buNone/>
                      </a:pPr>
                      <a:r>
                        <a:rPr lang="nb-NO" sz="1600" dirty="0"/>
                        <a:t>90,3</a:t>
                      </a:r>
                    </a:p>
                  </a:txBody>
                  <a:tcPr/>
                </a:tc>
                <a:extLst>
                  <a:ext uri="{0D108BD9-81ED-4DB2-BD59-A6C34878D82A}">
                    <a16:rowId xmlns:a16="http://schemas.microsoft.com/office/drawing/2014/main" val="10008"/>
                  </a:ext>
                </a:extLst>
              </a:tr>
              <a:tr h="337649">
                <a:tc>
                  <a:txBody>
                    <a:bodyPr/>
                    <a:lstStyle/>
                    <a:p>
                      <a:pPr marL="0" lvl="0">
                        <a:lnSpc>
                          <a:spcPct val="100000"/>
                        </a:lnSpc>
                        <a:buNone/>
                      </a:pPr>
                      <a:r>
                        <a:rPr lang="nb-NO" sz="1600" dirty="0"/>
                        <a:t>Nordland</a:t>
                      </a:r>
                    </a:p>
                  </a:txBody>
                  <a:tcPr/>
                </a:tc>
                <a:tc>
                  <a:txBody>
                    <a:bodyPr/>
                    <a:lstStyle/>
                    <a:p>
                      <a:pPr marL="0" lvl="0" algn="ctr">
                        <a:lnSpc>
                          <a:spcPct val="100000"/>
                        </a:lnSpc>
                        <a:buNone/>
                      </a:pPr>
                      <a:r>
                        <a:rPr lang="nb-NO" sz="1600" dirty="0"/>
                        <a:t>89,0</a:t>
                      </a:r>
                    </a:p>
                  </a:txBody>
                  <a:tcPr/>
                </a:tc>
                <a:extLst>
                  <a:ext uri="{0D108BD9-81ED-4DB2-BD59-A6C34878D82A}">
                    <a16:rowId xmlns:a16="http://schemas.microsoft.com/office/drawing/2014/main" val="10009"/>
                  </a:ext>
                </a:extLst>
              </a:tr>
              <a:tr h="337649">
                <a:tc>
                  <a:txBody>
                    <a:bodyPr/>
                    <a:lstStyle/>
                    <a:p>
                      <a:pPr marL="0" lvl="0">
                        <a:lnSpc>
                          <a:spcPct val="100000"/>
                        </a:lnSpc>
                        <a:buNone/>
                      </a:pPr>
                      <a:r>
                        <a:rPr lang="nb-NO" sz="1600" dirty="0"/>
                        <a:t>Troms/Finnmark</a:t>
                      </a:r>
                    </a:p>
                  </a:txBody>
                  <a:tcPr/>
                </a:tc>
                <a:tc>
                  <a:txBody>
                    <a:bodyPr/>
                    <a:lstStyle/>
                    <a:p>
                      <a:pPr marL="0" lvl="0" algn="ctr">
                        <a:lnSpc>
                          <a:spcPct val="100000"/>
                        </a:lnSpc>
                        <a:buNone/>
                      </a:pPr>
                      <a:r>
                        <a:rPr lang="nb-NO" sz="1600" dirty="0"/>
                        <a:t>84,8</a:t>
                      </a:r>
                    </a:p>
                  </a:txBody>
                  <a:tcPr/>
                </a:tc>
                <a:extLst>
                  <a:ext uri="{0D108BD9-81ED-4DB2-BD59-A6C34878D82A}">
                    <a16:rowId xmlns:a16="http://schemas.microsoft.com/office/drawing/2014/main" val="10010"/>
                  </a:ext>
                </a:extLst>
              </a:tr>
              <a:tr h="337649">
                <a:tc>
                  <a:txBody>
                    <a:bodyPr/>
                    <a:lstStyle/>
                    <a:p>
                      <a:pPr marL="0" lvl="0">
                        <a:lnSpc>
                          <a:spcPct val="100000"/>
                        </a:lnSpc>
                        <a:buNone/>
                      </a:pPr>
                      <a:r>
                        <a:rPr lang="nb-NO" sz="1600" b="1" dirty="0"/>
                        <a:t>Landet</a:t>
                      </a:r>
                    </a:p>
                  </a:txBody>
                  <a:tcPr/>
                </a:tc>
                <a:tc>
                  <a:txBody>
                    <a:bodyPr/>
                    <a:lstStyle/>
                    <a:p>
                      <a:pPr marL="0" lvl="0" algn="ctr">
                        <a:lnSpc>
                          <a:spcPct val="100000"/>
                        </a:lnSpc>
                        <a:buNone/>
                      </a:pPr>
                      <a:r>
                        <a:rPr lang="nb-NO" sz="1600" b="1" dirty="0"/>
                        <a:t>86,8</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0963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457199" y="8335"/>
            <a:ext cx="8229599" cy="679846"/>
          </a:xfrm>
        </p:spPr>
        <p:txBody>
          <a:bodyPr lIns="91437" tIns="45719" rIns="91437" bIns="45719"/>
          <a:lstStyle/>
          <a:p>
            <a:pPr lvl="0">
              <a:lnSpc>
                <a:spcPct val="100000"/>
              </a:lnSpc>
            </a:pPr>
            <a:r>
              <a:rPr lang="nb-NO" baseline="0" dirty="0"/>
              <a:t> Okser, kviger og kalver fra produsentlaget</a:t>
            </a:r>
          </a:p>
        </p:txBody>
      </p:sp>
      <p:graphicFrame>
        <p:nvGraphicFramePr>
          <p:cNvPr id="2" name="Tabell 1"/>
          <p:cNvGraphicFramePr>
            <a:graphicFrameLocks noGrp="1"/>
          </p:cNvGraphicFramePr>
          <p:nvPr>
            <p:extLst>
              <p:ext uri="{D42A27DB-BD31-4B8C-83A1-F6EECF244321}">
                <p14:modId xmlns:p14="http://schemas.microsoft.com/office/powerpoint/2010/main" val="3746281745"/>
              </p:ext>
            </p:extLst>
          </p:nvPr>
        </p:nvGraphicFramePr>
        <p:xfrm>
          <a:off x="611559" y="999521"/>
          <a:ext cx="5976663" cy="822960"/>
        </p:xfrm>
        <a:graphic>
          <a:graphicData uri="http://schemas.openxmlformats.org/drawingml/2006/table">
            <a:tbl>
              <a:tblPr firstRow="1" bandRow="1">
                <a:tableStyleId>{5C22544A-7EE6-4342-B048-85BDC9FD1C3A}</a:tableStyleId>
              </a:tblPr>
              <a:tblGrid>
                <a:gridCol w="1538393">
                  <a:extLst>
                    <a:ext uri="{9D8B030D-6E8A-4147-A177-3AD203B41FA5}">
                      <a16:colId xmlns:a16="http://schemas.microsoft.com/office/drawing/2014/main" val="20000"/>
                    </a:ext>
                  </a:extLst>
                </a:gridCol>
                <a:gridCol w="1538393">
                  <a:extLst>
                    <a:ext uri="{9D8B030D-6E8A-4147-A177-3AD203B41FA5}">
                      <a16:colId xmlns:a16="http://schemas.microsoft.com/office/drawing/2014/main" val="20001"/>
                    </a:ext>
                  </a:extLst>
                </a:gridCol>
                <a:gridCol w="2899877">
                  <a:extLst>
                    <a:ext uri="{9D8B030D-6E8A-4147-A177-3AD203B41FA5}">
                      <a16:colId xmlns:a16="http://schemas.microsoft.com/office/drawing/2014/main" val="20002"/>
                    </a:ext>
                  </a:extLst>
                </a:gridCol>
              </a:tblGrid>
              <a:tr h="240026">
                <a:tc>
                  <a:txBody>
                    <a:bodyPr/>
                    <a:lstStyle/>
                    <a:p>
                      <a:pPr marL="0" lvl="0">
                        <a:lnSpc>
                          <a:spcPct val="100000"/>
                        </a:lnSpc>
                      </a:pPr>
                      <a:r>
                        <a:rPr lang="nb-NO" sz="1200" b="1" dirty="0" err="1"/>
                        <a:t>Oksenr</a:t>
                      </a:r>
                      <a:r>
                        <a:rPr lang="nb-NO" sz="1200" b="1" dirty="0"/>
                        <a:t>.</a:t>
                      </a:r>
                    </a:p>
                  </a:txBody>
                  <a:tcPr>
                    <a:solidFill>
                      <a:srgbClr val="6AB233"/>
                    </a:solidFill>
                  </a:tcPr>
                </a:tc>
                <a:tc>
                  <a:txBody>
                    <a:bodyPr/>
                    <a:lstStyle/>
                    <a:p>
                      <a:pPr marL="0" lvl="0">
                        <a:lnSpc>
                          <a:spcPct val="100000"/>
                        </a:lnSpc>
                      </a:pPr>
                      <a:r>
                        <a:rPr lang="nb-NO" sz="1200" b="1" dirty="0"/>
                        <a:t>Navn</a:t>
                      </a:r>
                    </a:p>
                  </a:txBody>
                  <a:tcPr>
                    <a:solidFill>
                      <a:srgbClr val="6AB233"/>
                    </a:solidFill>
                  </a:tcPr>
                </a:tc>
                <a:tc>
                  <a:txBody>
                    <a:bodyPr/>
                    <a:lstStyle/>
                    <a:p>
                      <a:pPr marL="0" lvl="0">
                        <a:lnSpc>
                          <a:spcPct val="100000"/>
                        </a:lnSpc>
                      </a:pPr>
                      <a:r>
                        <a:rPr lang="nb-NO" sz="1200" b="1" dirty="0"/>
                        <a:t>Oppdretter</a:t>
                      </a:r>
                    </a:p>
                  </a:txBody>
                  <a:tcPr>
                    <a:solidFill>
                      <a:srgbClr val="6AB233"/>
                    </a:solidFill>
                  </a:tcPr>
                </a:tc>
                <a:extLst>
                  <a:ext uri="{0D108BD9-81ED-4DB2-BD59-A6C34878D82A}">
                    <a16:rowId xmlns:a16="http://schemas.microsoft.com/office/drawing/2014/main" val="10000"/>
                  </a:ext>
                </a:extLst>
              </a:tr>
              <a:tr h="240026">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extLst>
                  <a:ext uri="{0D108BD9-81ED-4DB2-BD59-A6C34878D82A}">
                    <a16:rowId xmlns:a16="http://schemas.microsoft.com/office/drawing/2014/main" val="10001"/>
                  </a:ext>
                </a:extLst>
              </a:tr>
              <a:tr h="240026">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7" name="Tabell 6">
            <a:extLst>
              <a:ext uri="{FF2B5EF4-FFF2-40B4-BE49-F238E27FC236}">
                <a16:creationId xmlns:a16="http://schemas.microsoft.com/office/drawing/2014/main" id="{243697E2-2311-4585-9DDD-E30E159E8AFE}"/>
              </a:ext>
            </a:extLst>
          </p:cNvPr>
          <p:cNvGraphicFramePr>
            <a:graphicFrameLocks noGrp="1"/>
          </p:cNvGraphicFramePr>
          <p:nvPr>
            <p:extLst>
              <p:ext uri="{D42A27DB-BD31-4B8C-83A1-F6EECF244321}">
                <p14:modId xmlns:p14="http://schemas.microsoft.com/office/powerpoint/2010/main" val="1476858604"/>
              </p:ext>
            </p:extLst>
          </p:nvPr>
        </p:nvGraphicFramePr>
        <p:xfrm>
          <a:off x="611559" y="2454949"/>
          <a:ext cx="5976662" cy="822960"/>
        </p:xfrm>
        <a:graphic>
          <a:graphicData uri="http://schemas.openxmlformats.org/drawingml/2006/table">
            <a:tbl>
              <a:tblPr firstRow="1" bandRow="1">
                <a:tableStyleId>{5C22544A-7EE6-4342-B048-85BDC9FD1C3A}</a:tableStyleId>
              </a:tblPr>
              <a:tblGrid>
                <a:gridCol w="1464282">
                  <a:extLst>
                    <a:ext uri="{9D8B030D-6E8A-4147-A177-3AD203B41FA5}">
                      <a16:colId xmlns:a16="http://schemas.microsoft.com/office/drawing/2014/main" val="20000"/>
                    </a:ext>
                  </a:extLst>
                </a:gridCol>
                <a:gridCol w="1464282">
                  <a:extLst>
                    <a:ext uri="{9D8B030D-6E8A-4147-A177-3AD203B41FA5}">
                      <a16:colId xmlns:a16="http://schemas.microsoft.com/office/drawing/2014/main" val="20001"/>
                    </a:ext>
                  </a:extLst>
                </a:gridCol>
                <a:gridCol w="3048098">
                  <a:extLst>
                    <a:ext uri="{9D8B030D-6E8A-4147-A177-3AD203B41FA5}">
                      <a16:colId xmlns:a16="http://schemas.microsoft.com/office/drawing/2014/main" val="20002"/>
                    </a:ext>
                  </a:extLst>
                </a:gridCol>
              </a:tblGrid>
              <a:tr h="240026">
                <a:tc>
                  <a:txBody>
                    <a:bodyPr/>
                    <a:lstStyle/>
                    <a:p>
                      <a:pPr marL="0" lvl="0">
                        <a:lnSpc>
                          <a:spcPct val="100000"/>
                        </a:lnSpc>
                      </a:pPr>
                      <a:r>
                        <a:rPr lang="nb-NO" sz="1200" b="1" dirty="0" err="1"/>
                        <a:t>Kvigenr</a:t>
                      </a:r>
                      <a:r>
                        <a:rPr lang="nb-NO" sz="1200" b="1" dirty="0"/>
                        <a:t>.</a:t>
                      </a:r>
                    </a:p>
                  </a:txBody>
                  <a:tcPr>
                    <a:solidFill>
                      <a:srgbClr val="6AB233"/>
                    </a:solidFill>
                  </a:tcPr>
                </a:tc>
                <a:tc>
                  <a:txBody>
                    <a:bodyPr/>
                    <a:lstStyle/>
                    <a:p>
                      <a:pPr marL="0" lvl="0">
                        <a:lnSpc>
                          <a:spcPct val="100000"/>
                        </a:lnSpc>
                      </a:pPr>
                      <a:r>
                        <a:rPr lang="nb-NO" sz="1200" b="1" dirty="0"/>
                        <a:t>Navn</a:t>
                      </a:r>
                    </a:p>
                  </a:txBody>
                  <a:tcPr>
                    <a:solidFill>
                      <a:srgbClr val="6AB233"/>
                    </a:solidFill>
                  </a:tcPr>
                </a:tc>
                <a:tc>
                  <a:txBody>
                    <a:bodyPr/>
                    <a:lstStyle/>
                    <a:p>
                      <a:pPr marL="0" lvl="0">
                        <a:lnSpc>
                          <a:spcPct val="100000"/>
                        </a:lnSpc>
                      </a:pPr>
                      <a:r>
                        <a:rPr lang="nb-NO" sz="1200" b="1" dirty="0"/>
                        <a:t>Oppdretter</a:t>
                      </a:r>
                    </a:p>
                  </a:txBody>
                  <a:tcPr>
                    <a:solidFill>
                      <a:srgbClr val="6AB233"/>
                    </a:solidFill>
                  </a:tcPr>
                </a:tc>
                <a:extLst>
                  <a:ext uri="{0D108BD9-81ED-4DB2-BD59-A6C34878D82A}">
                    <a16:rowId xmlns:a16="http://schemas.microsoft.com/office/drawing/2014/main" val="10000"/>
                  </a:ext>
                </a:extLst>
              </a:tr>
              <a:tr h="240026">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extLst>
                  <a:ext uri="{0D108BD9-81ED-4DB2-BD59-A6C34878D82A}">
                    <a16:rowId xmlns:a16="http://schemas.microsoft.com/office/drawing/2014/main" val="10001"/>
                  </a:ext>
                </a:extLst>
              </a:tr>
              <a:tr h="240026">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extLst>
                  <a:ext uri="{0D108BD9-81ED-4DB2-BD59-A6C34878D82A}">
                    <a16:rowId xmlns:a16="http://schemas.microsoft.com/office/drawing/2014/main" val="10002"/>
                  </a:ext>
                </a:extLst>
              </a:tr>
            </a:tbl>
          </a:graphicData>
        </a:graphic>
      </p:graphicFrame>
      <p:graphicFrame>
        <p:nvGraphicFramePr>
          <p:cNvPr id="8" name="Tabell 7">
            <a:extLst>
              <a:ext uri="{FF2B5EF4-FFF2-40B4-BE49-F238E27FC236}">
                <a16:creationId xmlns:a16="http://schemas.microsoft.com/office/drawing/2014/main" id="{F32B4784-8C90-487B-A35A-8D4AC3AC7D83}"/>
              </a:ext>
            </a:extLst>
          </p:cNvPr>
          <p:cNvGraphicFramePr>
            <a:graphicFrameLocks noGrp="1"/>
          </p:cNvGraphicFramePr>
          <p:nvPr>
            <p:extLst>
              <p:ext uri="{D42A27DB-BD31-4B8C-83A1-F6EECF244321}">
                <p14:modId xmlns:p14="http://schemas.microsoft.com/office/powerpoint/2010/main" val="852244259"/>
              </p:ext>
            </p:extLst>
          </p:nvPr>
        </p:nvGraphicFramePr>
        <p:xfrm>
          <a:off x="611559" y="3867893"/>
          <a:ext cx="5976662" cy="822960"/>
        </p:xfrm>
        <a:graphic>
          <a:graphicData uri="http://schemas.openxmlformats.org/drawingml/2006/table">
            <a:tbl>
              <a:tblPr firstRow="1" bandRow="1">
                <a:tableStyleId>{5C22544A-7EE6-4342-B048-85BDC9FD1C3A}</a:tableStyleId>
              </a:tblPr>
              <a:tblGrid>
                <a:gridCol w="1464282">
                  <a:extLst>
                    <a:ext uri="{9D8B030D-6E8A-4147-A177-3AD203B41FA5}">
                      <a16:colId xmlns:a16="http://schemas.microsoft.com/office/drawing/2014/main" val="20000"/>
                    </a:ext>
                  </a:extLst>
                </a:gridCol>
                <a:gridCol w="1464282">
                  <a:extLst>
                    <a:ext uri="{9D8B030D-6E8A-4147-A177-3AD203B41FA5}">
                      <a16:colId xmlns:a16="http://schemas.microsoft.com/office/drawing/2014/main" val="20001"/>
                    </a:ext>
                  </a:extLst>
                </a:gridCol>
                <a:gridCol w="3048098">
                  <a:extLst>
                    <a:ext uri="{9D8B030D-6E8A-4147-A177-3AD203B41FA5}">
                      <a16:colId xmlns:a16="http://schemas.microsoft.com/office/drawing/2014/main" val="20002"/>
                    </a:ext>
                  </a:extLst>
                </a:gridCol>
              </a:tblGrid>
              <a:tr h="240026">
                <a:tc>
                  <a:txBody>
                    <a:bodyPr/>
                    <a:lstStyle/>
                    <a:p>
                      <a:pPr marL="0" lvl="0">
                        <a:lnSpc>
                          <a:spcPct val="100000"/>
                        </a:lnSpc>
                      </a:pPr>
                      <a:r>
                        <a:rPr lang="nb-NO" sz="1200" b="1" dirty="0" err="1"/>
                        <a:t>Kalvenr</a:t>
                      </a:r>
                      <a:r>
                        <a:rPr lang="nb-NO" sz="1200" b="1" dirty="0"/>
                        <a:t>.</a:t>
                      </a:r>
                    </a:p>
                  </a:txBody>
                  <a:tcPr>
                    <a:solidFill>
                      <a:srgbClr val="6AB233"/>
                    </a:solidFill>
                  </a:tcPr>
                </a:tc>
                <a:tc>
                  <a:txBody>
                    <a:bodyPr/>
                    <a:lstStyle/>
                    <a:p>
                      <a:pPr marL="0" lvl="0">
                        <a:lnSpc>
                          <a:spcPct val="100000"/>
                        </a:lnSpc>
                      </a:pPr>
                      <a:r>
                        <a:rPr lang="nb-NO" sz="1200" b="1" dirty="0"/>
                        <a:t>Navn</a:t>
                      </a:r>
                    </a:p>
                  </a:txBody>
                  <a:tcPr>
                    <a:solidFill>
                      <a:srgbClr val="6AB233"/>
                    </a:solidFill>
                  </a:tcPr>
                </a:tc>
                <a:tc>
                  <a:txBody>
                    <a:bodyPr/>
                    <a:lstStyle/>
                    <a:p>
                      <a:pPr marL="0" lvl="0">
                        <a:lnSpc>
                          <a:spcPct val="100000"/>
                        </a:lnSpc>
                      </a:pPr>
                      <a:r>
                        <a:rPr lang="nb-NO" sz="1200" b="1" dirty="0"/>
                        <a:t>Oppdretter</a:t>
                      </a:r>
                    </a:p>
                  </a:txBody>
                  <a:tcPr>
                    <a:solidFill>
                      <a:srgbClr val="6AB233"/>
                    </a:solidFill>
                  </a:tcPr>
                </a:tc>
                <a:extLst>
                  <a:ext uri="{0D108BD9-81ED-4DB2-BD59-A6C34878D82A}">
                    <a16:rowId xmlns:a16="http://schemas.microsoft.com/office/drawing/2014/main" val="10000"/>
                  </a:ext>
                </a:extLst>
              </a:tr>
              <a:tr h="240026">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extLst>
                  <a:ext uri="{0D108BD9-81ED-4DB2-BD59-A6C34878D82A}">
                    <a16:rowId xmlns:a16="http://schemas.microsoft.com/office/drawing/2014/main" val="10001"/>
                  </a:ext>
                </a:extLst>
              </a:tr>
              <a:tr h="240026">
                <a:tc>
                  <a:txBody>
                    <a:bodyPr/>
                    <a:lstStyle/>
                    <a:p>
                      <a:pPr marL="0" lvl="0">
                        <a:lnSpc>
                          <a:spcPct val="100000"/>
                        </a:lnSpc>
                      </a:pPr>
                      <a:endParaRPr lang="nb-NO" sz="1200" b="1" dirty="0"/>
                    </a:p>
                  </a:txBody>
                  <a:tcPr>
                    <a:solidFill>
                      <a:schemeClr val="bg1">
                        <a:lumMod val="95000"/>
                      </a:schemeClr>
                    </a:solidFill>
                  </a:tcPr>
                </a:tc>
                <a:tc>
                  <a:txBody>
                    <a:bodyPr/>
                    <a:lstStyle/>
                    <a:p>
                      <a:pPr marL="0" lvl="0">
                        <a:lnSpc>
                          <a:spcPct val="100000"/>
                        </a:lnSpc>
                      </a:pPr>
                      <a:endParaRPr lang="nb-NO" sz="1200" b="1"/>
                    </a:p>
                  </a:txBody>
                  <a:tcPr>
                    <a:solidFill>
                      <a:schemeClr val="bg1">
                        <a:lumMod val="95000"/>
                      </a:schemeClr>
                    </a:solidFill>
                  </a:tcPr>
                </a:tc>
                <a:tc>
                  <a:txBody>
                    <a:bodyPr/>
                    <a:lstStyle/>
                    <a:p>
                      <a:pPr marL="0" lvl="0">
                        <a:lnSpc>
                          <a:spcPct val="100000"/>
                        </a:lnSpc>
                      </a:pPr>
                      <a:endParaRPr lang="nb-NO" sz="1200" b="1" dirty="0"/>
                    </a:p>
                  </a:txBody>
                  <a:tcPr>
                    <a:solidFill>
                      <a:schemeClr val="bg1">
                        <a:lumMod val="95000"/>
                      </a:schemeClr>
                    </a:solidFill>
                  </a:tcPr>
                </a:tc>
                <a:extLst>
                  <a:ext uri="{0D108BD9-81ED-4DB2-BD59-A6C34878D82A}">
                    <a16:rowId xmlns:a16="http://schemas.microsoft.com/office/drawing/2014/main" val="10002"/>
                  </a:ext>
                </a:extLst>
              </a:tr>
            </a:tbl>
          </a:graphicData>
        </a:graphic>
      </p:graphicFrame>
      <p:pic>
        <p:nvPicPr>
          <p:cNvPr id="9" name="Bilde 8">
            <a:extLst>
              <a:ext uri="{FF2B5EF4-FFF2-40B4-BE49-F238E27FC236}">
                <a16:creationId xmlns:a16="http://schemas.microsoft.com/office/drawing/2014/main" id="{9C3C000B-A492-4454-890C-7E33DCD7DD2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76474" y="1846855"/>
            <a:ext cx="1599981" cy="1584175"/>
          </a:xfrm>
          <a:prstGeom prst="rect">
            <a:avLst/>
          </a:prstGeom>
        </p:spPr>
      </p:pic>
    </p:spTree>
    <p:extLst>
      <p:ext uri="{BB962C8B-B14F-4D97-AF65-F5344CB8AC3E}">
        <p14:creationId xmlns:p14="http://schemas.microsoft.com/office/powerpoint/2010/main" val="172491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A89203-2149-47DD-AD34-87E0429808C2}"/>
              </a:ext>
            </a:extLst>
          </p:cNvPr>
          <p:cNvSpPr>
            <a:spLocks noGrp="1"/>
          </p:cNvSpPr>
          <p:nvPr>
            <p:ph type="title"/>
          </p:nvPr>
        </p:nvSpPr>
        <p:spPr>
          <a:xfrm>
            <a:off x="457199" y="8335"/>
            <a:ext cx="8229599" cy="679846"/>
          </a:xfrm>
        </p:spPr>
        <p:txBody>
          <a:bodyPr lIns="91437" tIns="45719" rIns="91437" bIns="45719"/>
          <a:lstStyle/>
          <a:p>
            <a:pPr lvl="0">
              <a:lnSpc>
                <a:spcPct val="100000"/>
              </a:lnSpc>
            </a:pPr>
            <a:r>
              <a:rPr lang="nb-NO" baseline="0" dirty="0"/>
              <a:t>Nyheter fra avlsavdelingen</a:t>
            </a:r>
          </a:p>
        </p:txBody>
      </p:sp>
      <p:sp>
        <p:nvSpPr>
          <p:cNvPr id="3" name="Plassholder for innhold 2">
            <a:extLst>
              <a:ext uri="{FF2B5EF4-FFF2-40B4-BE49-F238E27FC236}">
                <a16:creationId xmlns:a16="http://schemas.microsoft.com/office/drawing/2014/main" id="{7E5FA574-2262-4D92-82BF-BCFBFA029FEF}"/>
              </a:ext>
            </a:extLst>
          </p:cNvPr>
          <p:cNvSpPr>
            <a:spLocks noGrp="1"/>
          </p:cNvSpPr>
          <p:nvPr>
            <p:ph idx="1"/>
          </p:nvPr>
        </p:nvSpPr>
        <p:spPr>
          <a:xfrm>
            <a:off x="181686" y="1059582"/>
            <a:ext cx="7486658" cy="3888432"/>
          </a:xfrm>
        </p:spPr>
        <p:txBody>
          <a:bodyPr lIns="128428" tIns="64215" rIns="128428" bIns="64215"/>
          <a:lstStyle/>
          <a:p>
            <a:pPr marL="342720" lvl="0" indent="-342720">
              <a:lnSpc>
                <a:spcPct val="100000"/>
              </a:lnSpc>
            </a:pPr>
            <a:r>
              <a:rPr lang="nb-NO" sz="1800" dirty="0"/>
              <a:t>Fôreffektivitetsprosjekt starter opp våren 2021</a:t>
            </a:r>
          </a:p>
          <a:p>
            <a:pPr marL="742680" lvl="1" indent="-285480">
              <a:lnSpc>
                <a:spcPct val="100000"/>
              </a:lnSpc>
            </a:pPr>
            <a:r>
              <a:rPr lang="nb-NO" dirty="0"/>
              <a:t>Øke ressursutnyttelsen og redusere fôrforbruk</a:t>
            </a:r>
          </a:p>
          <a:p>
            <a:pPr marL="0" lvl="0" indent="0">
              <a:lnSpc>
                <a:spcPct val="100000"/>
              </a:lnSpc>
              <a:buNone/>
            </a:pPr>
            <a:endParaRPr lang="nb-NO" sz="1800" dirty="0"/>
          </a:p>
          <a:p>
            <a:pPr marL="342639" indent="-285480">
              <a:buSzPct val="100000"/>
            </a:pPr>
            <a:r>
              <a:rPr lang="nb-NO" sz="1800" dirty="0"/>
              <a:t>Nye modeller for melkeegenskaper er på vei</a:t>
            </a:r>
          </a:p>
          <a:p>
            <a:pPr marL="742680" lvl="1" indent="-285480">
              <a:buSzPct val="100000"/>
            </a:pPr>
            <a:r>
              <a:rPr lang="nb-NO" dirty="0"/>
              <a:t>Datautvidelse fra 1.-3. laktasjon, til 1.-5.laktasjon</a:t>
            </a:r>
          </a:p>
          <a:p>
            <a:pPr marL="742680" lvl="1" indent="-285480">
              <a:buSzPct val="100000"/>
            </a:pPr>
            <a:r>
              <a:rPr lang="nb-NO" dirty="0"/>
              <a:t>Ta bedre hensyn til krysningsfrodighet</a:t>
            </a:r>
          </a:p>
          <a:p>
            <a:pPr marL="0" lvl="0" indent="0">
              <a:lnSpc>
                <a:spcPct val="100000"/>
              </a:lnSpc>
              <a:buNone/>
            </a:pPr>
            <a:endParaRPr lang="nb-NO" sz="1800" dirty="0"/>
          </a:p>
          <a:p>
            <a:pPr marL="342720" lvl="0" indent="-342720">
              <a:lnSpc>
                <a:spcPct val="100000"/>
              </a:lnSpc>
            </a:pPr>
            <a:r>
              <a:rPr lang="nb-NO" sz="1800" dirty="0"/>
              <a:t>Det jobbes med nye modeller for jur- og beneksteriøregenskapene</a:t>
            </a:r>
          </a:p>
          <a:p>
            <a:pPr marL="742680" lvl="1" indent="-285480">
              <a:lnSpc>
                <a:spcPct val="100000"/>
              </a:lnSpc>
              <a:buSzPct val="100000"/>
            </a:pPr>
            <a:r>
              <a:rPr lang="nb-NO" dirty="0"/>
              <a:t>Dagens eksteriørmodeller fungerer godt</a:t>
            </a:r>
          </a:p>
          <a:p>
            <a:pPr marL="742680" lvl="1" indent="-285480">
              <a:lnSpc>
                <a:spcPct val="100000"/>
              </a:lnSpc>
              <a:buSzPct val="100000"/>
            </a:pPr>
            <a:r>
              <a:rPr lang="nb-NO" dirty="0"/>
              <a:t>Datautvidelse fra 1. laktasjon, til 1.-5.laktasjon</a:t>
            </a:r>
          </a:p>
          <a:p>
            <a:pPr marL="742680" lvl="1" indent="-285480">
              <a:buSzPct val="100000"/>
            </a:pPr>
            <a:r>
              <a:rPr lang="nb-NO" dirty="0"/>
              <a:t>Tidligst klar for implementering til høsten</a:t>
            </a:r>
          </a:p>
          <a:p>
            <a:pPr marL="742680" lvl="1" indent="-285480">
              <a:buSzPct val="100000"/>
            </a:pPr>
            <a:endParaRPr lang="nb-NO" dirty="0"/>
          </a:p>
          <a:p>
            <a:pPr marL="342639" indent="-285480">
              <a:buSzPct val="100000"/>
            </a:pPr>
            <a:endParaRPr lang="nb-NO" dirty="0"/>
          </a:p>
          <a:p>
            <a:pPr marL="57159" indent="0">
              <a:buSzPct val="100000"/>
              <a:buNone/>
            </a:pPr>
            <a:r>
              <a:rPr lang="nb-NO" dirty="0"/>
              <a:t>	</a:t>
            </a:r>
          </a:p>
          <a:p>
            <a:pPr marL="0" lvl="0" indent="0">
              <a:lnSpc>
                <a:spcPct val="100000"/>
              </a:lnSpc>
              <a:buNone/>
            </a:pPr>
            <a:endParaRPr lang="nb-NO" dirty="0"/>
          </a:p>
        </p:txBody>
      </p:sp>
      <p:pic>
        <p:nvPicPr>
          <p:cNvPr id="4" name="Bilde 3">
            <a:extLst>
              <a:ext uri="{FF2B5EF4-FFF2-40B4-BE49-F238E27FC236}">
                <a16:creationId xmlns:a16="http://schemas.microsoft.com/office/drawing/2014/main" id="{791308B1-E3AC-4124-ACE4-AFA02F102FC1}"/>
              </a:ext>
            </a:extLst>
          </p:cNvPr>
          <p:cNvPicPr>
            <a:picLocks noChangeAspect="1"/>
          </p:cNvPicPr>
          <p:nvPr/>
        </p:nvPicPr>
        <p:blipFill rotWithShape="1">
          <a:blip r:embed="rId3"/>
          <a:srcRect t="5338" r="12015" b="11747"/>
          <a:stretch/>
        </p:blipFill>
        <p:spPr>
          <a:xfrm>
            <a:off x="6751530" y="699543"/>
            <a:ext cx="2140950" cy="2520279"/>
          </a:xfrm>
          <a:prstGeom prst="rect">
            <a:avLst/>
          </a:prstGeom>
          <a:ln>
            <a:noFill/>
          </a:ln>
          <a:effectLst/>
        </p:spPr>
      </p:pic>
    </p:spTree>
    <p:extLst>
      <p:ext uri="{BB962C8B-B14F-4D97-AF65-F5344CB8AC3E}">
        <p14:creationId xmlns:p14="http://schemas.microsoft.com/office/powerpoint/2010/main" val="569735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956FC3-D28F-40F1-8BD2-538692441F73}"/>
              </a:ext>
            </a:extLst>
          </p:cNvPr>
          <p:cNvSpPr>
            <a:spLocks noGrp="1"/>
          </p:cNvSpPr>
          <p:nvPr>
            <p:ph type="title"/>
          </p:nvPr>
        </p:nvSpPr>
        <p:spPr/>
        <p:txBody>
          <a:bodyPr/>
          <a:lstStyle/>
          <a:p>
            <a:r>
              <a:rPr lang="nb-NO" dirty="0"/>
              <a:t>Tidenes yngste styreleder i Geno SA?</a:t>
            </a:r>
          </a:p>
        </p:txBody>
      </p:sp>
      <p:pic>
        <p:nvPicPr>
          <p:cNvPr id="5" name="Plassholder for innhold 4" descr="Et bilde som inneholder himmel, gress, utendørs, person&#10;&#10;Automatisk generert beskrivelse">
            <a:extLst>
              <a:ext uri="{FF2B5EF4-FFF2-40B4-BE49-F238E27FC236}">
                <a16:creationId xmlns:a16="http://schemas.microsoft.com/office/drawing/2014/main" id="{C087778A-B161-407F-BB1B-B240972D4DC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035182" y="872492"/>
            <a:ext cx="2425250" cy="1612534"/>
          </a:xfrm>
        </p:spPr>
      </p:pic>
      <p:sp>
        <p:nvSpPr>
          <p:cNvPr id="6" name="Plassholder for innhold 2">
            <a:extLst>
              <a:ext uri="{FF2B5EF4-FFF2-40B4-BE49-F238E27FC236}">
                <a16:creationId xmlns:a16="http://schemas.microsoft.com/office/drawing/2014/main" id="{0586E4FC-730E-41BC-A89E-A5A8EA2878FF}"/>
              </a:ext>
            </a:extLst>
          </p:cNvPr>
          <p:cNvSpPr txBox="1">
            <a:spLocks/>
          </p:cNvSpPr>
          <p:nvPr/>
        </p:nvSpPr>
        <p:spPr bwMode="auto">
          <a:xfrm>
            <a:off x="395536" y="984720"/>
            <a:ext cx="4431067" cy="397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8428" tIns="64215" rIns="128428" bIns="64215" numCol="1" anchor="t" anchorCtr="0" compatLnSpc="1">
            <a:prstTxWarp prst="textNoShape">
              <a:avLst/>
            </a:prstTxWarp>
          </a:bodyPr>
          <a:lstStyle>
            <a:lvl1pPr marL="0" indent="0" algn="l" defTabSz="457189" rtl="0" eaLnBrk="1" fontAlgn="base" hangingPunct="1">
              <a:spcBef>
                <a:spcPct val="20000"/>
              </a:spcBef>
              <a:spcAft>
                <a:spcPct val="0"/>
              </a:spcAft>
              <a:buFontTx/>
              <a:buNone/>
              <a:defRPr sz="2000" kern="1200">
                <a:solidFill>
                  <a:schemeClr val="tx1"/>
                </a:solidFill>
                <a:latin typeface="Arial"/>
                <a:ea typeface="+mn-ea"/>
                <a:cs typeface="+mn-cs"/>
              </a:defRPr>
            </a:lvl1pPr>
            <a:lvl2pPr marL="742932" indent="-285744" algn="l" defTabSz="457189" rtl="0" eaLnBrk="1" fontAlgn="base" hangingPunct="1">
              <a:spcBef>
                <a:spcPct val="20000"/>
              </a:spcBef>
              <a:spcAft>
                <a:spcPct val="0"/>
              </a:spcAft>
              <a:buFont typeface="Arial" pitchFamily="34" charset="0"/>
              <a:buChar char="–"/>
              <a:defRPr sz="1800" kern="1200">
                <a:solidFill>
                  <a:schemeClr val="tx1"/>
                </a:solidFill>
                <a:latin typeface="Arial"/>
                <a:ea typeface="+mn-ea"/>
                <a:cs typeface="+mn-cs"/>
              </a:defRPr>
            </a:lvl2pPr>
            <a:lvl3pPr marL="1142971" indent="-228594" algn="l" defTabSz="457189" rtl="0" eaLnBrk="1" fontAlgn="base" hangingPunct="1">
              <a:spcBef>
                <a:spcPct val="20000"/>
              </a:spcBef>
              <a:spcAft>
                <a:spcPct val="0"/>
              </a:spcAft>
              <a:buFont typeface="Arial" pitchFamily="34" charset="0"/>
              <a:buChar char="•"/>
              <a:defRPr sz="1400" kern="1200">
                <a:solidFill>
                  <a:schemeClr val="tx1"/>
                </a:solidFill>
                <a:latin typeface="Arial"/>
                <a:ea typeface="+mn-ea"/>
                <a:cs typeface="+mn-cs"/>
              </a:defRPr>
            </a:lvl3pPr>
            <a:lvl4pPr marL="1600160" indent="-228594" algn="l" defTabSz="457189" rtl="0" eaLnBrk="1" fontAlgn="base" hangingPunct="1">
              <a:spcBef>
                <a:spcPct val="20000"/>
              </a:spcBef>
              <a:spcAft>
                <a:spcPct val="0"/>
              </a:spcAft>
              <a:buFont typeface="Arial" pitchFamily="34" charset="0"/>
              <a:buChar char="–"/>
              <a:defRPr sz="1100" kern="1200">
                <a:solidFill>
                  <a:schemeClr val="tx1"/>
                </a:solidFill>
                <a:latin typeface="Arial"/>
                <a:ea typeface="+mn-ea"/>
                <a:cs typeface="+mn-cs"/>
              </a:defRPr>
            </a:lvl4pPr>
            <a:lvl5pPr marL="2057349" indent="-228594" algn="l" defTabSz="457189" rtl="0" eaLnBrk="1" fontAlgn="base" hangingPunct="1">
              <a:spcBef>
                <a:spcPct val="20000"/>
              </a:spcBef>
              <a:spcAft>
                <a:spcPct val="0"/>
              </a:spcAft>
              <a:buFont typeface="Arial" pitchFamily="34" charset="0"/>
              <a:buChar char="»"/>
              <a:defRPr sz="1100" kern="1200">
                <a:solidFill>
                  <a:schemeClr val="tx1"/>
                </a:solidFill>
                <a:latin typeface="Arial"/>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nb-NO" sz="1800" dirty="0"/>
              <a:t>Nåværende styreleder, Jan Ole Mellby, stiller ikke til gjenvalg</a:t>
            </a:r>
            <a:br>
              <a:rPr lang="nb-NO" sz="1800" dirty="0"/>
            </a:br>
            <a:endParaRPr lang="nb-NO" sz="1800" dirty="0"/>
          </a:p>
          <a:p>
            <a:pPr marL="342900" indent="-342900">
              <a:buFont typeface="Arial" panose="020B0604020202020204" pitchFamily="34" charset="0"/>
              <a:buChar char="•"/>
            </a:pPr>
            <a:r>
              <a:rPr lang="nb-NO" sz="1800" b="1" dirty="0"/>
              <a:t>Vegard Nils Smenes</a:t>
            </a:r>
            <a:r>
              <a:rPr lang="nb-NO" sz="1800" dirty="0"/>
              <a:t>, 34 år, fra Averøy (Nordmøre) er innstilt som ny styreleder</a:t>
            </a:r>
          </a:p>
          <a:p>
            <a:pPr marL="342900" indent="-342900">
              <a:buFont typeface="Arial" panose="020B0604020202020204" pitchFamily="34" charset="0"/>
              <a:buChar char="•"/>
            </a:pPr>
            <a:endParaRPr lang="nb-NO" sz="1800" dirty="0"/>
          </a:p>
          <a:p>
            <a:pPr marL="342900" indent="-342900">
              <a:buFont typeface="Arial" panose="020B0604020202020204" pitchFamily="34" charset="0"/>
              <a:buChar char="•"/>
            </a:pPr>
            <a:r>
              <a:rPr lang="nb-NO" sz="1800" b="1" dirty="0"/>
              <a:t>Gunn Randi Finstad</a:t>
            </a:r>
            <a:r>
              <a:rPr lang="nb-NO" sz="1800" dirty="0"/>
              <a:t>, Innlandet og </a:t>
            </a:r>
            <a:r>
              <a:rPr lang="nb-NO" sz="1800" b="1" dirty="0"/>
              <a:t>Oddvar Mikkelsen</a:t>
            </a:r>
            <a:r>
              <a:rPr lang="nb-NO" sz="1800" dirty="0"/>
              <a:t>, Møre &amp; Romsdal er innstilt som nye styremedlemmer</a:t>
            </a:r>
          </a:p>
          <a:p>
            <a:pPr marL="342900" indent="-342900">
              <a:buFont typeface="Arial" panose="020B0604020202020204" pitchFamily="34" charset="0"/>
              <a:buChar char="•"/>
            </a:pPr>
            <a:endParaRPr lang="nb-NO" sz="1800" dirty="0"/>
          </a:p>
          <a:p>
            <a:pPr marL="342900" indent="-342900">
              <a:buFont typeface="Arial" panose="020B0604020202020204" pitchFamily="34" charset="0"/>
              <a:buChar char="•"/>
            </a:pPr>
            <a:r>
              <a:rPr lang="nb-NO" sz="1800" dirty="0"/>
              <a:t>Valget skjer på årsmøtet i </a:t>
            </a:r>
            <a:br>
              <a:rPr lang="nb-NO" sz="1800" dirty="0"/>
            </a:br>
            <a:r>
              <a:rPr lang="nb-NO" sz="1800" dirty="0"/>
              <a:t>Geno SA, 23.mars 2021</a:t>
            </a:r>
          </a:p>
        </p:txBody>
      </p:sp>
      <p:sp>
        <p:nvSpPr>
          <p:cNvPr id="7" name="Plassholder for innhold 2">
            <a:extLst>
              <a:ext uri="{FF2B5EF4-FFF2-40B4-BE49-F238E27FC236}">
                <a16:creationId xmlns:a16="http://schemas.microsoft.com/office/drawing/2014/main" id="{DA93B7C7-F3B6-4789-B119-962342F5952D}"/>
              </a:ext>
            </a:extLst>
          </p:cNvPr>
          <p:cNvSpPr txBox="1">
            <a:spLocks/>
          </p:cNvSpPr>
          <p:nvPr/>
        </p:nvSpPr>
        <p:spPr bwMode="auto">
          <a:xfrm>
            <a:off x="4572000" y="4654947"/>
            <a:ext cx="3312368" cy="352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8428" tIns="64215" rIns="128428" bIns="64215" numCol="1" anchor="t" anchorCtr="0" compatLnSpc="1">
            <a:prstTxWarp prst="textNoShape">
              <a:avLst/>
            </a:prstTxWarp>
          </a:bodyPr>
          <a:lstStyle>
            <a:lvl1pPr marL="0" indent="0" algn="l" defTabSz="457189" rtl="0" eaLnBrk="1" fontAlgn="base" hangingPunct="1">
              <a:spcBef>
                <a:spcPct val="20000"/>
              </a:spcBef>
              <a:spcAft>
                <a:spcPct val="0"/>
              </a:spcAft>
              <a:buFontTx/>
              <a:buNone/>
              <a:defRPr sz="2000" kern="1200">
                <a:solidFill>
                  <a:schemeClr val="tx1"/>
                </a:solidFill>
                <a:latin typeface="Arial"/>
                <a:ea typeface="+mn-ea"/>
                <a:cs typeface="+mn-cs"/>
              </a:defRPr>
            </a:lvl1pPr>
            <a:lvl2pPr marL="742932" indent="-285744" algn="l" defTabSz="457189" rtl="0" eaLnBrk="1" fontAlgn="base" hangingPunct="1">
              <a:spcBef>
                <a:spcPct val="20000"/>
              </a:spcBef>
              <a:spcAft>
                <a:spcPct val="0"/>
              </a:spcAft>
              <a:buFont typeface="Arial" pitchFamily="34" charset="0"/>
              <a:buChar char="–"/>
              <a:defRPr sz="1800" kern="1200">
                <a:solidFill>
                  <a:schemeClr val="tx1"/>
                </a:solidFill>
                <a:latin typeface="Arial"/>
                <a:ea typeface="+mn-ea"/>
                <a:cs typeface="+mn-cs"/>
              </a:defRPr>
            </a:lvl2pPr>
            <a:lvl3pPr marL="1142971" indent="-228594" algn="l" defTabSz="457189" rtl="0" eaLnBrk="1" fontAlgn="base" hangingPunct="1">
              <a:spcBef>
                <a:spcPct val="20000"/>
              </a:spcBef>
              <a:spcAft>
                <a:spcPct val="0"/>
              </a:spcAft>
              <a:buFont typeface="Arial" pitchFamily="34" charset="0"/>
              <a:buChar char="•"/>
              <a:defRPr sz="1400" kern="1200">
                <a:solidFill>
                  <a:schemeClr val="tx1"/>
                </a:solidFill>
                <a:latin typeface="Arial"/>
                <a:ea typeface="+mn-ea"/>
                <a:cs typeface="+mn-cs"/>
              </a:defRPr>
            </a:lvl3pPr>
            <a:lvl4pPr marL="1600160" indent="-228594" algn="l" defTabSz="457189" rtl="0" eaLnBrk="1" fontAlgn="base" hangingPunct="1">
              <a:spcBef>
                <a:spcPct val="20000"/>
              </a:spcBef>
              <a:spcAft>
                <a:spcPct val="0"/>
              </a:spcAft>
              <a:buFont typeface="Arial" pitchFamily="34" charset="0"/>
              <a:buChar char="–"/>
              <a:defRPr sz="1100" kern="1200">
                <a:solidFill>
                  <a:schemeClr val="tx1"/>
                </a:solidFill>
                <a:latin typeface="Arial"/>
                <a:ea typeface="+mn-ea"/>
                <a:cs typeface="+mn-cs"/>
              </a:defRPr>
            </a:lvl4pPr>
            <a:lvl5pPr marL="2057349" indent="-228594" algn="l" defTabSz="457189" rtl="0" eaLnBrk="1" fontAlgn="base" hangingPunct="1">
              <a:spcBef>
                <a:spcPct val="20000"/>
              </a:spcBef>
              <a:spcAft>
                <a:spcPct val="0"/>
              </a:spcAft>
              <a:buFont typeface="Arial" pitchFamily="34" charset="0"/>
              <a:buChar char="»"/>
              <a:defRPr sz="1100" kern="1200">
                <a:solidFill>
                  <a:schemeClr val="tx1"/>
                </a:solidFill>
                <a:latin typeface="Arial"/>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nb-NO" sz="1400" dirty="0"/>
              <a:t>Les hele innstillingen på www.geno.no</a:t>
            </a:r>
          </a:p>
        </p:txBody>
      </p:sp>
      <p:pic>
        <p:nvPicPr>
          <p:cNvPr id="1026" name="Picture 2">
            <a:extLst>
              <a:ext uri="{FF2B5EF4-FFF2-40B4-BE49-F238E27FC236}">
                <a16:creationId xmlns:a16="http://schemas.microsoft.com/office/drawing/2014/main" id="{003E3C8B-F896-452F-B4B5-26DC32CAD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630" y="2571750"/>
            <a:ext cx="1431170" cy="19136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84FC105-7AF5-4BDA-A77A-3C71FE7C4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571751"/>
            <a:ext cx="1386724" cy="191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09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pattedyr&#10;&#10;Automatisk generert beskrivelse">
            <a:extLst>
              <a:ext uri="{FF2B5EF4-FFF2-40B4-BE49-F238E27FC236}">
                <a16:creationId xmlns:a16="http://schemas.microsoft.com/office/drawing/2014/main" id="{F3672AD8-C7EF-4442-AC80-F0F10A9EF25D}"/>
              </a:ext>
            </a:extLst>
          </p:cNvPr>
          <p:cNvPicPr>
            <a:picLocks noChangeAspect="1"/>
          </p:cNvPicPr>
          <p:nvPr/>
        </p:nvPicPr>
        <p:blipFill>
          <a:blip r:embed="rId3"/>
          <a:stretch>
            <a:fillRect/>
          </a:stretch>
        </p:blipFill>
        <p:spPr>
          <a:xfrm>
            <a:off x="508744" y="277762"/>
            <a:ext cx="4587973" cy="4587973"/>
          </a:xfrm>
          <a:prstGeom prst="rect">
            <a:avLst/>
          </a:prstGeom>
        </p:spPr>
      </p:pic>
      <p:sp>
        <p:nvSpPr>
          <p:cNvPr id="4" name="TekstSylinder 3">
            <a:extLst>
              <a:ext uri="{FF2B5EF4-FFF2-40B4-BE49-F238E27FC236}">
                <a16:creationId xmlns:a16="http://schemas.microsoft.com/office/drawing/2014/main" id="{9FA8902A-A918-4500-8761-5840C319040B}"/>
              </a:ext>
            </a:extLst>
          </p:cNvPr>
          <p:cNvSpPr txBox="1"/>
          <p:nvPr/>
        </p:nvSpPr>
        <p:spPr>
          <a:xfrm>
            <a:off x="5593017" y="1294476"/>
            <a:ext cx="3056879" cy="2554544"/>
          </a:xfrm>
          <a:prstGeom prst="rect">
            <a:avLst/>
          </a:prstGeom>
          <a:noFill/>
        </p:spPr>
        <p:txBody>
          <a:bodyPr wrap="square" lIns="91439" tIns="45719" rIns="91439" bIns="45719" rtlCol="0">
            <a:spAutoFit/>
          </a:bodyPr>
          <a:lstStyle/>
          <a:p>
            <a:pPr marL="285480" lvl="0" indent="-285480">
              <a:lnSpc>
                <a:spcPct val="100000"/>
              </a:lnSpc>
              <a:buFont typeface="Arial" panose="020B0604020202020204" pitchFamily="34" charset="0"/>
              <a:buChar char="•"/>
            </a:pPr>
            <a:r>
              <a:rPr lang="nb-NO" sz="2000" dirty="0"/>
              <a:t>Ny «pod» første onsdag i måneden</a:t>
            </a:r>
          </a:p>
          <a:p>
            <a:pPr>
              <a:buNone/>
            </a:pPr>
            <a:endParaRPr/>
          </a:p>
          <a:p>
            <a:pPr marL="285480" lvl="0" indent="-285480">
              <a:lnSpc>
                <a:spcPct val="100000"/>
              </a:lnSpc>
              <a:buFont typeface="Arial" panose="020B0604020202020204" pitchFamily="34" charset="0"/>
              <a:buChar char="•"/>
            </a:pPr>
            <a:r>
              <a:rPr lang="nb-NO" sz="2000" dirty="0"/>
              <a:t>Faglig, teknologisk og organisasjons-innhold</a:t>
            </a:r>
          </a:p>
          <a:p>
            <a:pPr>
              <a:buNone/>
            </a:pPr>
            <a:endParaRPr/>
          </a:p>
          <a:p>
            <a:pPr marL="285480" lvl="0" indent="-285480">
              <a:lnSpc>
                <a:spcPct val="100000"/>
              </a:lnSpc>
              <a:buFont typeface="Arial" panose="020B0604020202020204" pitchFamily="34" charset="0"/>
              <a:buChar char="•"/>
            </a:pPr>
            <a:r>
              <a:rPr lang="nb-NO" sz="2000" dirty="0"/>
              <a:t>Tilgjengelig der du hører på </a:t>
            </a:r>
            <a:r>
              <a:rPr lang="nb-NO" sz="2000" dirty="0" err="1"/>
              <a:t>podcast</a:t>
            </a:r>
            <a:r>
              <a:rPr lang="nb-NO" sz="2000" dirty="0"/>
              <a:t>!</a:t>
            </a:r>
          </a:p>
        </p:txBody>
      </p:sp>
    </p:spTree>
    <p:extLst>
      <p:ext uri="{BB962C8B-B14F-4D97-AF65-F5344CB8AC3E}">
        <p14:creationId xmlns:p14="http://schemas.microsoft.com/office/powerpoint/2010/main" val="406782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5B91E6-62E9-4FC7-BEE1-FCEE13609246}"/>
              </a:ext>
            </a:extLst>
          </p:cNvPr>
          <p:cNvSpPr>
            <a:spLocks noGrp="1"/>
          </p:cNvSpPr>
          <p:nvPr>
            <p:ph type="title"/>
          </p:nvPr>
        </p:nvSpPr>
        <p:spPr>
          <a:xfrm>
            <a:off x="457199" y="8335"/>
            <a:ext cx="8229599" cy="679846"/>
          </a:xfrm>
        </p:spPr>
        <p:txBody>
          <a:bodyPr lIns="91437" tIns="45719" rIns="91437" bIns="45719"/>
          <a:lstStyle/>
          <a:p>
            <a:pPr lvl="0">
              <a:lnSpc>
                <a:spcPct val="100000"/>
              </a:lnSpc>
            </a:pPr>
            <a:r>
              <a:rPr lang="nb-NO" baseline="0" dirty="0"/>
              <a:t>Status embryo per dags dato</a:t>
            </a:r>
          </a:p>
        </p:txBody>
      </p:sp>
      <p:sp>
        <p:nvSpPr>
          <p:cNvPr id="3" name="Plassholder for innhold 2">
            <a:extLst>
              <a:ext uri="{FF2B5EF4-FFF2-40B4-BE49-F238E27FC236}">
                <a16:creationId xmlns:a16="http://schemas.microsoft.com/office/drawing/2014/main" id="{BB2599D0-2076-4235-8693-B8DF817ECAF7}"/>
              </a:ext>
            </a:extLst>
          </p:cNvPr>
          <p:cNvSpPr>
            <a:spLocks noGrp="1"/>
          </p:cNvSpPr>
          <p:nvPr>
            <p:ph idx="1"/>
          </p:nvPr>
        </p:nvSpPr>
        <p:spPr>
          <a:xfrm>
            <a:off x="457199" y="1053702"/>
            <a:ext cx="8229599" cy="3394471"/>
          </a:xfrm>
        </p:spPr>
        <p:txBody>
          <a:bodyPr lIns="91437" tIns="45719" rIns="91437" bIns="45719" numCol="1"/>
          <a:lstStyle/>
          <a:p>
            <a:pPr marL="0" lvl="0" indent="0">
              <a:lnSpc>
                <a:spcPct val="100000"/>
              </a:lnSpc>
            </a:pPr>
            <a:r>
              <a:rPr lang="nb-NO" dirty="0"/>
              <a:t>Til nå er følgende områder klare for bestilling: </a:t>
            </a:r>
          </a:p>
          <a:p>
            <a:pPr marL="342720" lvl="0" indent="-342720">
              <a:lnSpc>
                <a:spcPct val="100000"/>
              </a:lnSpc>
              <a:buFontTx/>
              <a:buChar char="-"/>
            </a:pPr>
            <a:r>
              <a:rPr lang="nb-NO" dirty="0"/>
              <a:t>Trøndelag (18 lagt inn)</a:t>
            </a:r>
          </a:p>
          <a:p>
            <a:pPr marL="342720" lvl="0" indent="-342720">
              <a:lnSpc>
                <a:spcPct val="100000"/>
              </a:lnSpc>
              <a:buFontTx/>
              <a:buChar char="-"/>
            </a:pPr>
            <a:r>
              <a:rPr lang="nb-NO" dirty="0"/>
              <a:t>Østfold og Akershus (5 lagt inn) </a:t>
            </a:r>
          </a:p>
          <a:p>
            <a:pPr marL="342720" lvl="0" indent="-342720">
              <a:lnSpc>
                <a:spcPct val="100000"/>
              </a:lnSpc>
              <a:buFontTx/>
              <a:buChar char="-"/>
            </a:pPr>
            <a:r>
              <a:rPr lang="nb-NO" dirty="0"/>
              <a:t>Gudbrandsdalen </a:t>
            </a:r>
          </a:p>
          <a:p>
            <a:pPr marL="342720" lvl="0" indent="-342720">
              <a:lnSpc>
                <a:spcPct val="100000"/>
              </a:lnSpc>
              <a:buFontTx/>
              <a:buChar char="-"/>
            </a:pPr>
            <a:r>
              <a:rPr lang="nb-NO" dirty="0"/>
              <a:t>Romsdal og Omland </a:t>
            </a:r>
          </a:p>
          <a:p>
            <a:pPr marL="342720" lvl="0" indent="-342720">
              <a:lnSpc>
                <a:spcPct val="100000"/>
              </a:lnSpc>
              <a:buFontTx/>
              <a:buChar char="-"/>
            </a:pPr>
            <a:r>
              <a:rPr lang="nb-NO" dirty="0"/>
              <a:t>Haugalandet og Jæren</a:t>
            </a:r>
          </a:p>
          <a:p>
            <a:pPr marL="342720" lvl="0" indent="-342720">
              <a:lnSpc>
                <a:spcPct val="100000"/>
              </a:lnSpc>
              <a:buFontTx/>
              <a:buChar char="-"/>
            </a:pPr>
            <a:r>
              <a:rPr lang="nb-NO" dirty="0"/>
              <a:t>Sør-Rogaland </a:t>
            </a:r>
          </a:p>
          <a:p>
            <a:pPr marL="0" lvl="0" indent="0">
              <a:lnSpc>
                <a:spcPct val="100000"/>
              </a:lnSpc>
            </a:pPr>
            <a:r>
              <a:rPr lang="nb-NO" dirty="0"/>
              <a:t>Hittil er det produsert 380 embryo </a:t>
            </a:r>
          </a:p>
          <a:p>
            <a:pPr marL="342720" lvl="0" indent="-342720">
              <a:lnSpc>
                <a:spcPct val="100000"/>
              </a:lnSpc>
              <a:buFontTx/>
              <a:buChar char="-"/>
            </a:pPr>
            <a:endParaRPr lang="nb-NO" dirty="0"/>
          </a:p>
        </p:txBody>
      </p:sp>
      <p:pic>
        <p:nvPicPr>
          <p:cNvPr id="4" name="Plassholder for innhold 9">
            <a:extLst>
              <a:ext uri="{FF2B5EF4-FFF2-40B4-BE49-F238E27FC236}">
                <a16:creationId xmlns:a16="http://schemas.microsoft.com/office/drawing/2014/main" id="{B27DE644-E10D-4B35-96DD-0E8C6E2D9C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0" y="-20537"/>
            <a:ext cx="9143426" cy="5164036"/>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pic>
      <p:pic>
        <p:nvPicPr>
          <p:cNvPr id="5" name="Bilde 4">
            <a:extLst>
              <a:ext uri="{FF2B5EF4-FFF2-40B4-BE49-F238E27FC236}">
                <a16:creationId xmlns:a16="http://schemas.microsoft.com/office/drawing/2014/main" id="{2EB8AD51-5B4F-422C-8602-001335E1CD2C}"/>
              </a:ext>
            </a:extLst>
          </p:cNvPr>
          <p:cNvPicPr>
            <a:picLocks noChangeAspect="1"/>
          </p:cNvPicPr>
          <p:nvPr/>
        </p:nvPicPr>
        <p:blipFill>
          <a:blip r:embed="rId4"/>
          <a:stretch>
            <a:fillRect/>
          </a:stretch>
        </p:blipFill>
        <p:spPr>
          <a:xfrm>
            <a:off x="919356" y="-23399"/>
            <a:ext cx="7304713" cy="5149222"/>
          </a:xfrm>
          <a:prstGeom prst="rect">
            <a:avLst/>
          </a:prstGeom>
        </p:spPr>
      </p:pic>
    </p:spTree>
    <p:extLst>
      <p:ext uri="{BB962C8B-B14F-4D97-AF65-F5344CB8AC3E}">
        <p14:creationId xmlns:p14="http://schemas.microsoft.com/office/powerpoint/2010/main" val="37355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vann, stående&#10;&#10;Automatisk generert beskrivelse">
            <a:extLst>
              <a:ext uri="{FF2B5EF4-FFF2-40B4-BE49-F238E27FC236}">
                <a16:creationId xmlns:a16="http://schemas.microsoft.com/office/drawing/2014/main" id="{8DDDC188-4675-47C8-9102-CE5C420BD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63687" y="915565"/>
            <a:ext cx="5955239" cy="3959600"/>
          </a:xfrm>
          <a:prstGeom prst="rect">
            <a:avLst/>
          </a:prstGeom>
        </p:spPr>
      </p:pic>
      <p:sp>
        <p:nvSpPr>
          <p:cNvPr id="6" name="Tittel 5"/>
          <p:cNvSpPr>
            <a:spLocks noGrp="1"/>
          </p:cNvSpPr>
          <p:nvPr>
            <p:ph type="title"/>
          </p:nvPr>
        </p:nvSpPr>
        <p:spPr>
          <a:xfrm>
            <a:off x="457198" y="8334"/>
            <a:ext cx="8229598" cy="679845"/>
          </a:xfrm>
        </p:spPr>
        <p:txBody>
          <a:bodyPr lIns="91436" tIns="45718" rIns="91436" bIns="45718"/>
          <a:lstStyle/>
          <a:p>
            <a:pPr marL="0" lvl="0" indent="0">
              <a:lnSpc>
                <a:spcPct val="100000"/>
              </a:lnSpc>
              <a:buNone/>
            </a:pPr>
            <a:r>
              <a:rPr lang="nb-NO" baseline="0" dirty="0"/>
              <a:t>Avlsstatuett 2020: </a:t>
            </a:r>
            <a:r>
              <a:rPr lang="nb-NO" b="1" baseline="0" dirty="0"/>
              <a:t>12111 </a:t>
            </a:r>
            <a:r>
              <a:rPr lang="nb-NO" b="1" baseline="0" dirty="0" err="1"/>
              <a:t>Songmoen</a:t>
            </a:r>
          </a:p>
        </p:txBody>
      </p:sp>
      <p:sp>
        <p:nvSpPr>
          <p:cNvPr id="5" name="Plassholder for innhold 6"/>
          <p:cNvSpPr>
            <a:spLocks noGrp="1"/>
          </p:cNvSpPr>
          <p:nvPr>
            <p:ph idx="1"/>
          </p:nvPr>
        </p:nvSpPr>
        <p:spPr>
          <a:xfrm>
            <a:off x="179510" y="3009809"/>
            <a:ext cx="1450502" cy="276004"/>
          </a:xfrm>
        </p:spPr>
        <p:txBody>
          <a:bodyPr lIns="91436" tIns="45718" rIns="91436" bIns="45718" numCol="1"/>
          <a:lstStyle/>
          <a:p>
            <a:pPr marL="0" lvl="0" indent="0" algn="ctr">
              <a:lnSpc>
                <a:spcPct val="100000"/>
              </a:lnSpc>
              <a:buNone/>
            </a:pPr>
            <a:r>
              <a:rPr lang="nb-NO" sz="1300" dirty="0"/>
              <a:t>Avlsverdi: 43,5</a:t>
            </a:r>
          </a:p>
        </p:txBody>
      </p:sp>
      <p:sp>
        <p:nvSpPr>
          <p:cNvPr id="7" name="Plassholder for innhold 2">
            <a:extLst>
              <a:ext uri="{FF2B5EF4-FFF2-40B4-BE49-F238E27FC236}">
                <a16:creationId xmlns:a16="http://schemas.microsoft.com/office/drawing/2014/main" id="{96A1113C-B1E8-4FBD-9C2B-B25A41002C34}"/>
              </a:ext>
            </a:extLst>
          </p:cNvPr>
          <p:cNvSpPr txBox="1">
            <a:spLocks/>
          </p:cNvSpPr>
          <p:nvPr/>
        </p:nvSpPr>
        <p:spPr bwMode="auto">
          <a:xfrm>
            <a:off x="-108518" y="1995684"/>
            <a:ext cx="2026566" cy="869973"/>
          </a:xfrm>
          <a:prstGeom prst="rect">
            <a:avLst/>
          </a:prstGeom>
          <a:noFill/>
          <a:ln>
            <a:noFill/>
          </a:ln>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vert="horz" wrap="square" lIns="91438" tIns="45718" rIns="91438" bIns="45718" numCol="1" anchor="t" anchorCtr="0" compatLnSpc="1">
            <a:prstTxWarp prst="textNoShape">
              <a:avLst/>
            </a:prstTxWarp>
          </a:bodyPr>
          <a:lstStyle/>
          <a:p>
            <a:pPr marL="0" lvl="0" indent="0" algn="ctr" rtl="0">
              <a:lnSpc>
                <a:spcPct val="100000"/>
              </a:lnSpc>
              <a:buNone/>
            </a:pPr>
            <a:r>
              <a:rPr lang="nb-NO" sz="1300" b="1" dirty="0">
                <a:solidFill>
                  <a:srgbClr val="000000"/>
                </a:solidFill>
                <a:latin typeface="Arial"/>
              </a:rPr>
              <a:t>Oppdretter:</a:t>
            </a:r>
          </a:p>
          <a:p>
            <a:pPr marL="0" lvl="0" indent="0" algn="ctr" rtl="0">
              <a:lnSpc>
                <a:spcPct val="100000"/>
              </a:lnSpc>
              <a:buNone/>
            </a:pPr>
            <a:r>
              <a:rPr lang="nb-NO" sz="1200" dirty="0" err="1">
                <a:solidFill>
                  <a:srgbClr val="000000"/>
                </a:solidFill>
                <a:latin typeface="Arial"/>
              </a:rPr>
              <a:t>Songmoen</a:t>
            </a:r>
            <a:r>
              <a:rPr lang="nb-NO" sz="1200" dirty="0">
                <a:solidFill>
                  <a:srgbClr val="000000"/>
                </a:solidFill>
                <a:latin typeface="Arial"/>
              </a:rPr>
              <a:t> Samdrift DA</a:t>
            </a:r>
          </a:p>
          <a:p>
            <a:pPr marL="0" lvl="0" indent="0" algn="ctr" rtl="0">
              <a:lnSpc>
                <a:spcPct val="100000"/>
              </a:lnSpc>
              <a:buNone/>
            </a:pPr>
            <a:r>
              <a:rPr lang="nb-NO" sz="1300" dirty="0">
                <a:solidFill>
                  <a:srgbClr val="000000"/>
                </a:solidFill>
                <a:latin typeface="Arial"/>
              </a:rPr>
              <a:t>7320 Fannrem</a:t>
            </a:r>
          </a:p>
        </p:txBody>
      </p:sp>
      <p:pic>
        <p:nvPicPr>
          <p:cNvPr id="9" name="Bilde 8">
            <a:extLst>
              <a:ext uri="{FF2B5EF4-FFF2-40B4-BE49-F238E27FC236}">
                <a16:creationId xmlns:a16="http://schemas.microsoft.com/office/drawing/2014/main" id="{83D9644A-1568-4BCB-81A7-8895CFED869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36294" y="946008"/>
            <a:ext cx="405609" cy="401602"/>
          </a:xfrm>
          <a:prstGeom prst="rect">
            <a:avLst/>
          </a:prstGeom>
        </p:spPr>
      </p:pic>
    </p:spTree>
    <p:extLst>
      <p:ext uri="{BB962C8B-B14F-4D97-AF65-F5344CB8AC3E}">
        <p14:creationId xmlns:p14="http://schemas.microsoft.com/office/powerpoint/2010/main" val="4642737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54&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2&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precDefaultQuarter/&gt;&lt;m_precDefaultMonth/&gt;&lt;m_precDefaultWeek/&gt;&lt;m_precDefaultDay/&gt;&lt;m_mruColor&gt;&lt;m_vecMRU length=&quot;2&quot;&gt;&lt;elem m_fUsage=&quot;1.71000000000000000000E+000&quot;&gt;&lt;m_ppcolschidx val=&quot;0&quot;/&gt;&lt;m_rgb r=&quot;84&quot; g=&quot;bd&quot; b=&quot;0&quot;/&gt;&lt;m_nBrightness val=&quot;0&quot;/&gt;&lt;/elem&gt;&lt;elem m_fUsage=&quot;1.00000000000000000000E+000&quot;&gt;&lt;m_ppcolschidx val=&quot;0&quot;/&gt;&lt;m_rgb r=&quot;f2&quot; g=&quot;f2&quot; b=&quot;f2&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1_Geno_mal">
  <a:themeElements>
    <a:clrScheme name="Egendefinert 1">
      <a:dk1>
        <a:sysClr val="windowText" lastClr="000000"/>
      </a:dk1>
      <a:lt1>
        <a:sysClr val="window" lastClr="FFFFFF"/>
      </a:lt1>
      <a:dk2>
        <a:srgbClr val="6AB233"/>
      </a:dk2>
      <a:lt2>
        <a:srgbClr val="808080"/>
      </a:lt2>
      <a:accent1>
        <a:srgbClr val="198DA6"/>
      </a:accent1>
      <a:accent2>
        <a:srgbClr val="F8A817"/>
      </a:accent2>
      <a:accent3>
        <a:srgbClr val="DB000B"/>
      </a:accent3>
      <a:accent4>
        <a:srgbClr val="0E69BC"/>
      </a:accent4>
      <a:accent5>
        <a:srgbClr val="BFBFBF"/>
      </a:accent5>
      <a:accent6>
        <a:srgbClr val="CCE2A1"/>
      </a:accent6>
      <a:hlink>
        <a:srgbClr val="000000"/>
      </a:hlink>
      <a:folHlink>
        <a:srgbClr val="00000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solidFill>
              <a:schemeClr val="tx2"/>
            </a:solidFill>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o Norge" id="{E549AF50-02AD-48E8-A213-4CDB3FE739E3}" vid="{E936A1C3-22E7-4D93-ABDF-605E4A6F34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UI/customUI14.xml><?xml version="1.0" encoding="utf-8"?>
<customUI xmlns="http://schemas.microsoft.com/office/2009/07/customui">
  <ribbon>
    <tabs>
      <tab id="customTab" label="GENO" insertBeforeMso="TabHome">
        <group id="customGroup" label="GENO">
          <button id="customButton1" label="Oppdater innholdsfortegnelse" size="large" onAction="OppdaterInnholdsfortegnelse"/>
        </group>
      </tab>
    </tabs>
  </ribbon>
</customUI>
</file>

<file path=docProps/app.xml><?xml version="1.0" encoding="utf-8"?>
<Properties xmlns="http://schemas.openxmlformats.org/officeDocument/2006/extended-properties" xmlns:vt="http://schemas.openxmlformats.org/officeDocument/2006/docPropsVTypes">
  <Template>Geno (Norsk) (1)</Template>
  <TotalTime>1353</TotalTime>
  <Words>971</Words>
  <Application>Microsoft Office PowerPoint</Application>
  <PresentationFormat>Skjermfremvisning (16:9)</PresentationFormat>
  <Paragraphs>167</Paragraphs>
  <Slides>14</Slides>
  <Notes>12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14</vt:i4>
      </vt:variant>
    </vt:vector>
  </HeadingPairs>
  <TitlesOfParts>
    <vt:vector size="17" baseType="lpstr">
      <vt:lpstr>Arial</vt:lpstr>
      <vt:lpstr>Calibri</vt:lpstr>
      <vt:lpstr>1_Geno_mal</vt:lpstr>
      <vt:lpstr>Årssamlinger i produsentlagene 2021</vt:lpstr>
      <vt:lpstr>Regnskap 2020</vt:lpstr>
      <vt:lpstr>Semintilslutningen i Norge</vt:lpstr>
      <vt:lpstr> Okser, kviger og kalver fra produsentlaget</vt:lpstr>
      <vt:lpstr>Nyheter fra avlsavdelingen</vt:lpstr>
      <vt:lpstr>Tidenes yngste styreleder i Geno SA?</vt:lpstr>
      <vt:lpstr>PowerPoint-presentasjon</vt:lpstr>
      <vt:lpstr>Status embryo per dags dato</vt:lpstr>
      <vt:lpstr>Avlsstatuett 2020: 12111 Songmoen</vt:lpstr>
      <vt:lpstr>Eksportprisen 2020: 12027 Storflor</vt:lpstr>
      <vt:lpstr>Nortura sin kjøttpris 2020: 12108 Buaasen ET</vt:lpstr>
      <vt:lpstr>Beste Elitekvige 2020: 80165 Bergit P</vt:lpstr>
      <vt:lpstr>Se den «levende» årsberetningen på www.geno.no </vt:lpstr>
      <vt:lpstr>PowerPoint-presentasjon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Nytt fra geno  årssamlinger i produsentlagene 2020</dc:title>
  <dc:subject/>
  <dc:creator>Agnete Børresen</dc:creator>
  <cp:keywords/>
  <dc:description/>
  <cp:lastModifiedBy>Eva Husaas</cp:lastModifiedBy>
  <cp:revision>161</cp:revision>
  <cp:lastPrinted>2020-02-18T14:19:47Z</cp:lastPrinted>
  <dcterms:created xsi:type="dcterms:W3CDTF">2020-02-03T10:00:13Z</dcterms:created>
  <dcterms:modified xsi:type="dcterms:W3CDTF">2021-02-18T10:45:05Z</dcterms:modified>
  <cp:category/>
</cp:coreProperties>
</file>