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98" r:id="rId5"/>
    <p:sldId id="289" r:id="rId6"/>
    <p:sldId id="299" r:id="rId7"/>
    <p:sldId id="281" r:id="rId8"/>
    <p:sldId id="273" r:id="rId9"/>
    <p:sldId id="290" r:id="rId10"/>
    <p:sldId id="292" r:id="rId11"/>
    <p:sldId id="291" r:id="rId12"/>
    <p:sldId id="293" r:id="rId13"/>
    <p:sldId id="283"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e Børresen" initials="AB" lastIdx="1" clrIdx="0">
    <p:extLst>
      <p:ext uri="{19B8F6BF-5375-455C-9EA6-DF929625EA0E}">
        <p15:presenceInfo xmlns:p15="http://schemas.microsoft.com/office/powerpoint/2012/main" userId="S::Agnete.Borresen@geno.no::beb44714-a3b9-4f36-ba29-676199a49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B0B20-A139-4BDD-AB52-F47FEE3F5715}" v="374" dt="2022-02-16T09:07:50.56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75754" autoAdjust="0"/>
  </p:normalViewPr>
  <p:slideViewPr>
    <p:cSldViewPr snapToGrid="0" showGuides="1">
      <p:cViewPr varScale="1">
        <p:scale>
          <a:sx n="51" d="100"/>
          <a:sy n="51" d="100"/>
        </p:scale>
        <p:origin x="810" y="39"/>
      </p:cViewPr>
      <p:guideLst>
        <p:guide orient="horz" pos="2160"/>
        <p:guide pos="3840"/>
      </p:guideLst>
    </p:cSldViewPr>
  </p:slideViewPr>
  <p:notesTextViewPr>
    <p:cViewPr>
      <p:scale>
        <a:sx n="1" d="1"/>
        <a:sy n="1" d="1"/>
      </p:scale>
      <p:origin x="0" y="-11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132074-F3BC-4693-9CCC-7F17B710BF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973C7365-C3B2-4F5D-8DDA-8209AF0226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76C801-B927-4DBF-AAE4-5D1D0B542370}" type="datetimeFigureOut">
              <a:rPr lang="nb-NO" smtClean="0"/>
              <a:t>18.02.2022</a:t>
            </a:fld>
            <a:endParaRPr lang="nb-NO"/>
          </a:p>
        </p:txBody>
      </p:sp>
      <p:sp>
        <p:nvSpPr>
          <p:cNvPr id="4" name="Footer Placeholder 3">
            <a:extLst>
              <a:ext uri="{FF2B5EF4-FFF2-40B4-BE49-F238E27FC236}">
                <a16:creationId xmlns:a16="http://schemas.microsoft.com/office/drawing/2014/main" id="{6322445C-52BC-4C09-83B3-5538DE59F3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1B89863E-5D33-4271-BC93-C9C9FB927A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C2C5F9-41EA-4A5C-8D6A-645296A7473B}" type="slidenum">
              <a:rPr lang="nb-NO" smtClean="0"/>
              <a:t>‹#›</a:t>
            </a:fld>
            <a:endParaRPr lang="nb-NO"/>
          </a:p>
        </p:txBody>
      </p:sp>
    </p:spTree>
    <p:extLst>
      <p:ext uri="{BB962C8B-B14F-4D97-AF65-F5344CB8AC3E}">
        <p14:creationId xmlns:p14="http://schemas.microsoft.com/office/powerpoint/2010/main" val="6169180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31CA-3E13-4A4F-9089-D0C75AAC5B9E}" type="datetimeFigureOut">
              <a:rPr lang="nb-NO" smtClean="0"/>
              <a:t>18.02.2022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22E3A-15D5-4BA3-88D4-C5E70D73FD4D}" type="slidenum">
              <a:rPr lang="nb-NO" smtClean="0"/>
              <a:t>‹#›</a:t>
            </a:fld>
            <a:endParaRPr lang="nb-NO"/>
          </a:p>
        </p:txBody>
      </p:sp>
    </p:spTree>
    <p:extLst>
      <p:ext uri="{BB962C8B-B14F-4D97-AF65-F5344CB8AC3E}">
        <p14:creationId xmlns:p14="http://schemas.microsoft.com/office/powerpoint/2010/main" val="1092580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959840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100417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Nytt kalveisolat:</a:t>
            </a:r>
          </a:p>
          <a:p>
            <a:r>
              <a:rPr lang="nb-NO" dirty="0"/>
              <a:t>Øyer seminstasjon får nå lik helsestatus som Store Ree. Dette gir oss en mye større fleksibilitet i flytting av okser og kviger mellom Øyer og Store Ree. På denne måten sparer vi mye tid, og som igjen gir større avlsmessig framgang. Derfor bygger vi nytt kalveisolat, slik at kalvene er i karantene før de kommer inn i Geno-systemet, og ikke mellom Øyer og Store Ree. Vi får full utnyttelse av dette, når vi får bygd om fjøsene på Store Ree til enkeltbinger. Da kan dyrene transporteres så fort de er ferdige med tester på Øyer, og kan deretter fraktes til Store Ree for produksjon. </a:t>
            </a:r>
          </a:p>
          <a:p>
            <a:endParaRPr lang="nb-NO" dirty="0"/>
          </a:p>
          <a:p>
            <a:r>
              <a:rPr lang="nb-NO" b="1" dirty="0"/>
              <a:t>Bygging på Store Ree:</a:t>
            </a:r>
          </a:p>
          <a:p>
            <a:r>
              <a:rPr lang="nb-NO" dirty="0"/>
              <a:t>Vi ser at vi må gjøre endringer i oppstalling av oksene, siden fellesbinger ikke er optimalt, både for dyrevelferd og sædkvalitet. Planen er derfor å bygge om noen av dagens eksisterende fjøs, samt å bygge nytt. Fjøs med enkeltbinger for oksene, som er bedre tilpasset sædproduksjonen, både for okser og medarbeidere. </a:t>
            </a:r>
            <a:r>
              <a:rPr lang="nb-NO" dirty="0" err="1"/>
              <a:t>Kvigefjøset</a:t>
            </a:r>
            <a:r>
              <a:rPr lang="nb-NO" dirty="0"/>
              <a:t> trenger også oppgradering for å bedre embryoproduksjonen. Det jobbes godt med planer, og styret er godt involvert. Det er viktig å bruke god tid i prosessen for å sørge for framtidsrettede bygg. Mer informasjon vil komme framover. </a:t>
            </a:r>
          </a:p>
          <a:p>
            <a:endParaRPr lang="nb-NO" dirty="0"/>
          </a:p>
          <a:p>
            <a:r>
              <a:rPr lang="nb-NO" b="1" dirty="0"/>
              <a:t>Bedret REDX-kvalitet:</a:t>
            </a:r>
          </a:p>
          <a:p>
            <a:r>
              <a:rPr lang="nb-NO" dirty="0"/>
              <a:t>Året 2021 har vært preget av store utfordringer i produksjonen av kjønnsseparerte doser (REDX). Det har både gått på kvalitet på dosene, og nok tilgjengelige doser i markedet ut til bonden, både nasjonalt og internasjonalt. Alle ledd i produksjonen,, fra okser til sædstrå, er gjennomgått med god hjelp fra </a:t>
            </a:r>
            <a:r>
              <a:rPr lang="nb-NO" dirty="0" err="1"/>
              <a:t>Intelligen</a:t>
            </a:r>
            <a:r>
              <a:rPr lang="nb-NO" dirty="0"/>
              <a:t>, vår leverandør av teknologien. Vi er nå i full gang igjen med produksjon, og ser klart store forbedringer i resultater! Dette er svært gledelig! Vi vil kjøre en kampanje på REDX sammen med Tine og OSID, fra mai til september i år. Følg med for mer informasjon!</a:t>
            </a:r>
          </a:p>
          <a:p>
            <a:endParaRPr lang="nb-NO" dirty="0"/>
          </a:p>
        </p:txBody>
      </p:sp>
    </p:spTree>
    <p:extLst>
      <p:ext uri="{BB962C8B-B14F-4D97-AF65-F5344CB8AC3E}">
        <p14:creationId xmlns:p14="http://schemas.microsoft.com/office/powerpoint/2010/main" val="53848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Fokus på avlsframgang:</a:t>
            </a:r>
          </a:p>
          <a:p>
            <a:pPr marL="171450" indent="-171450">
              <a:buFontTx/>
              <a:buChar char="-"/>
            </a:pPr>
            <a:r>
              <a:rPr lang="nb-NO" dirty="0"/>
              <a:t>Embryosatsning. Avgjørende for å sikre god genetisk framgang, forventet </a:t>
            </a:r>
            <a:r>
              <a:rPr lang="nb-NO" dirty="0" err="1"/>
              <a:t>ca</a:t>
            </a:r>
            <a:r>
              <a:rPr lang="nb-NO" dirty="0"/>
              <a:t> 20% når produksjonen er fullt etablert. Geno jobber med sikre øke drektighetsresultatene etter </a:t>
            </a:r>
            <a:r>
              <a:rPr lang="nb-NO" dirty="0" err="1"/>
              <a:t>emrbyo</a:t>
            </a:r>
            <a:r>
              <a:rPr lang="nb-NO" dirty="0"/>
              <a:t>.</a:t>
            </a:r>
          </a:p>
          <a:p>
            <a:pPr marL="171450" indent="-171450">
              <a:buFontTx/>
              <a:buChar char="-"/>
            </a:pPr>
            <a:r>
              <a:rPr lang="nb-NO" dirty="0"/>
              <a:t>GS-testing/GS-avlsverdier. Svært positivt at mange GS-tester, og oppfordrer enda flere til å GS-teste hunndyrene i besetningen sin. Utstrakt GS-testing i fjøset sikrer bedre avlsplan. GS-testing øker også avlsframgang på NRF. </a:t>
            </a:r>
          </a:p>
          <a:p>
            <a:pPr marL="171450" indent="-171450">
              <a:buFontTx/>
              <a:buChar char="-"/>
            </a:pPr>
            <a:r>
              <a:rPr lang="nb-NO" dirty="0"/>
              <a:t>Jur og </a:t>
            </a:r>
            <a:r>
              <a:rPr lang="nb-NO" dirty="0" err="1"/>
              <a:t>jurslipp</a:t>
            </a:r>
            <a:r>
              <a:rPr lang="nb-NO" dirty="0"/>
              <a:t>: </a:t>
            </a:r>
          </a:p>
          <a:p>
            <a:pPr marL="628650" lvl="1" indent="-171450">
              <a:buFontTx/>
              <a:buChar char="-"/>
            </a:pPr>
            <a:r>
              <a:rPr lang="nb-NO" dirty="0"/>
              <a:t>Avlsrådgiverne jobber kontinuerlig for å øke kvaliteten på eksteriørvurderingene. Dette gir resultater gjennom høgere arvegrader, som igjen gir større sikkerhet i utvalget for blant annet jur.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dirty="0"/>
              <a:t>Nye beregninger ble innført i oktober som blant annet inkluderer flere laktasjoner med jureksteriør på kua vår. Alle parametere som inngår i beregninger er justert og forbedret.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800" dirty="0">
                <a:effectLst/>
                <a:latin typeface="Calibri" panose="020F0502020204030204" pitchFamily="34" charset="0"/>
                <a:ea typeface="Calibri" panose="020F0502020204030204" pitchFamily="34" charset="0"/>
              </a:rPr>
              <a:t>Det jobbes for å se på ytterligere tiltak for å forhindre </a:t>
            </a:r>
            <a:r>
              <a:rPr lang="nb-NO" sz="1800" dirty="0" err="1">
                <a:effectLst/>
                <a:latin typeface="Calibri" panose="020F0502020204030204" pitchFamily="34" charset="0"/>
                <a:ea typeface="Calibri" panose="020F0502020204030204" pitchFamily="34" charset="0"/>
              </a:rPr>
              <a:t>jurslipp</a:t>
            </a:r>
            <a:r>
              <a:rPr lang="nb-NO" sz="1800" dirty="0">
                <a:effectLst/>
                <a:latin typeface="Calibri" panose="020F0502020204030204" pitchFamily="34" charset="0"/>
                <a:ea typeface="Calibri" panose="020F0502020204030204" pitchFamily="34" charset="0"/>
              </a:rPr>
              <a:t>, og om dette er noe som kan også bli en del av avlsmålet.</a:t>
            </a:r>
            <a:endParaRPr lang="nb-NO" dirty="0"/>
          </a:p>
          <a:p>
            <a:pPr marL="628650" lvl="1" indent="-171450">
              <a:buFontTx/>
              <a:buChar char="-"/>
            </a:pPr>
            <a:r>
              <a:rPr lang="nb-NO" dirty="0"/>
              <a:t>Viktig bidrag her også er GS-testing av dyrene sine. Dette sikrer et bedre utvalg for alle egenskaper, og det gir bedre resultater i avlsplanlegginga for den enkelte bonde. </a:t>
            </a:r>
          </a:p>
          <a:p>
            <a:endParaRPr lang="nb-NO" dirty="0"/>
          </a:p>
          <a:p>
            <a:r>
              <a:rPr lang="nb-NO" dirty="0"/>
              <a:t>Andre viktige prosjekter</a:t>
            </a:r>
          </a:p>
          <a:p>
            <a:r>
              <a:rPr lang="nb-NO" dirty="0"/>
              <a:t>- To store prosjekter på fôreffektivitet og lavere metanutslipp er godt i gang, og målinger foregår ute i fjøs hos ulike produsenter i Norge. Målet for arbeidet med </a:t>
            </a:r>
            <a:r>
              <a:rPr lang="nb-NO" dirty="0" err="1"/>
              <a:t>fôreffektivtet</a:t>
            </a:r>
            <a:r>
              <a:rPr lang="nb-NO" dirty="0"/>
              <a:t> er at du som produsent skal redusere fôrkostnader i din besetning. </a:t>
            </a:r>
          </a:p>
        </p:txBody>
      </p:sp>
    </p:spTree>
    <p:extLst>
      <p:ext uri="{BB962C8B-B14F-4D97-AF65-F5344CB8AC3E}">
        <p14:creationId xmlns:p14="http://schemas.microsoft.com/office/powerpoint/2010/main" val="139134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Semintilslutningen baserer seg på kalvinger (alle raser) registrert i </a:t>
            </a:r>
            <a:r>
              <a:rPr lang="nb-NO" dirty="0" err="1"/>
              <a:t>Kukontrollen</a:t>
            </a:r>
            <a:r>
              <a:rPr lang="nb-NO" dirty="0"/>
              <a:t>. Dette betyr at kjøttfe og alle dyr registrert i Storfekjøttkontrollen </a:t>
            </a:r>
            <a:r>
              <a:rPr lang="nb-NO" u="sng" dirty="0"/>
              <a:t>ikke</a:t>
            </a:r>
            <a:r>
              <a:rPr lang="nb-NO" dirty="0"/>
              <a:t> er en del av statistikken. </a:t>
            </a:r>
          </a:p>
          <a:p>
            <a:r>
              <a:rPr lang="nb-NO" dirty="0"/>
              <a:t>Ikke stambokførte okser (ofte importokser) vil stå som «ukjent far» i statistikken, og kan tolkes som gårdsokse. Geno stambokfører okser på forespørsel, slik at de kan registreres i </a:t>
            </a:r>
            <a:r>
              <a:rPr lang="nb-NO" dirty="0" err="1"/>
              <a:t>Kukontrollen</a:t>
            </a:r>
            <a:r>
              <a:rPr lang="nb-NO" dirty="0"/>
              <a:t>. </a:t>
            </a:r>
          </a:p>
        </p:txBody>
      </p:sp>
    </p:spTree>
    <p:extLst>
      <p:ext uri="{BB962C8B-B14F-4D97-AF65-F5344CB8AC3E}">
        <p14:creationId xmlns:p14="http://schemas.microsoft.com/office/powerpoint/2010/main" val="206865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I 2020 var det en gevinst på salg av deler av Hallsteingård kr 41,3 millioner. For </a:t>
            </a:r>
            <a:r>
              <a:rPr lang="nb-NO" dirty="0" err="1">
                <a:cs typeface="Calibri"/>
              </a:rPr>
              <a:t>Geno</a:t>
            </a:r>
            <a:r>
              <a:rPr lang="nb-NO" dirty="0">
                <a:cs typeface="Calibri"/>
              </a:rPr>
              <a:t> SA er hovedårsaken til minusresultat utfordringer med produksjon av </a:t>
            </a:r>
            <a:r>
              <a:rPr lang="nb-NO" dirty="0" err="1">
                <a:cs typeface="Calibri"/>
              </a:rPr>
              <a:t>RedX</a:t>
            </a:r>
            <a:r>
              <a:rPr lang="nb-NO" dirty="0">
                <a:cs typeface="Calibri"/>
              </a:rPr>
              <a:t> (kjønnsseparert NRF sæd).  Dette er nå rettet opp og vi er i god drift.  Geno Global og </a:t>
            </a:r>
            <a:r>
              <a:rPr lang="nb-NO" dirty="0" err="1">
                <a:cs typeface="Calibri"/>
              </a:rPr>
              <a:t>Xsires</a:t>
            </a:r>
            <a:r>
              <a:rPr lang="nb-NO" dirty="0">
                <a:cs typeface="Calibri"/>
              </a:rPr>
              <a:t> i Nederland har positive resultater i et krevende internasjonalt marked som </a:t>
            </a:r>
            <a:r>
              <a:rPr lang="nb-NO" dirty="0" err="1">
                <a:cs typeface="Calibri"/>
              </a:rPr>
              <a:t>etterpør</a:t>
            </a:r>
            <a:r>
              <a:rPr lang="nb-NO" dirty="0">
                <a:cs typeface="Calibri"/>
              </a:rPr>
              <a:t> mer og mer kjønnsseparert sæd. </a:t>
            </a:r>
            <a:r>
              <a:rPr lang="nb-NO" dirty="0" err="1">
                <a:cs typeface="Calibri"/>
              </a:rPr>
              <a:t>Spermvital</a:t>
            </a:r>
            <a:r>
              <a:rPr lang="nb-NO" dirty="0">
                <a:cs typeface="Calibri"/>
              </a:rPr>
              <a:t> har hatt noe høgere kostnader i 2021, det arbeides i 2022 med å fryse </a:t>
            </a:r>
            <a:r>
              <a:rPr lang="nb-NO" dirty="0" err="1">
                <a:cs typeface="Calibri"/>
              </a:rPr>
              <a:t>Spermvital</a:t>
            </a:r>
            <a:r>
              <a:rPr lang="nb-NO" dirty="0">
                <a:cs typeface="Calibri"/>
              </a:rPr>
              <a:t> sæd for </a:t>
            </a:r>
            <a:r>
              <a:rPr lang="nb-NO" dirty="0" err="1">
                <a:cs typeface="Calibri"/>
              </a:rPr>
              <a:t>Vikinggenetics</a:t>
            </a:r>
            <a:r>
              <a:rPr lang="nb-NO" dirty="0">
                <a:cs typeface="Calibri"/>
              </a:rPr>
              <a:t> (ny kunde) i Danmark.  I </a:t>
            </a:r>
            <a:r>
              <a:rPr lang="nb-NO" u="sng" dirty="0">
                <a:cs typeface="Calibri"/>
              </a:rPr>
              <a:t>andre</a:t>
            </a:r>
            <a:r>
              <a:rPr lang="nb-NO" dirty="0">
                <a:cs typeface="Calibri"/>
              </a:rPr>
              <a:t> inngår Cryogenetics, avskrivning goodwill </a:t>
            </a:r>
            <a:r>
              <a:rPr lang="nb-NO" dirty="0" err="1">
                <a:cs typeface="Calibri"/>
              </a:rPr>
              <a:t>Xsires</a:t>
            </a:r>
            <a:r>
              <a:rPr lang="nb-NO" dirty="0">
                <a:cs typeface="Calibri"/>
              </a:rPr>
              <a:t>, Biobank, Geno R&amp;D (Geno R&amp;D = Geno forskning og utvikling, et selskap opprettet for å kunne søke om skattefunn).</a:t>
            </a:r>
          </a:p>
        </p:txBody>
      </p:sp>
    </p:spTree>
    <p:extLst>
      <p:ext uri="{BB962C8B-B14F-4D97-AF65-F5344CB8AC3E}">
        <p14:creationId xmlns:p14="http://schemas.microsoft.com/office/powerpoint/2010/main" val="323975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Statuttene sier:</a:t>
            </a:r>
          </a:p>
          <a:p>
            <a:pPr algn="l"/>
            <a:r>
              <a:rPr lang="nb-NO" b="0" i="0" dirty="0" err="1">
                <a:solidFill>
                  <a:srgbClr val="000000"/>
                </a:solidFill>
                <a:effectLst/>
                <a:latin typeface="Montserrat" panose="00000500000000000000" pitchFamily="2" charset="0"/>
              </a:rPr>
              <a:t>Genos</a:t>
            </a:r>
            <a:r>
              <a:rPr lang="nb-NO" b="0" i="0" dirty="0">
                <a:solidFill>
                  <a:srgbClr val="000000"/>
                </a:solidFill>
                <a:effectLst/>
                <a:latin typeface="Montserrat" panose="00000500000000000000" pitchFamily="2" charset="0"/>
              </a:rPr>
              <a:t> avlsstatuett blir tildelt oppdretter av den beste norskfødte eliteoksen, som er vedtatt brukt i foregående kalenderår.</a:t>
            </a:r>
          </a:p>
          <a:p>
            <a:pPr algn="l"/>
            <a:r>
              <a:rPr lang="nb-NO" b="0" i="0" dirty="0">
                <a:solidFill>
                  <a:srgbClr val="000000"/>
                </a:solidFill>
                <a:effectLst/>
                <a:latin typeface="Montserrat" panose="00000500000000000000" pitchFamily="2" charset="0"/>
              </a:rPr>
              <a:t>Med vedtatt brukt menes første gang oksen blir tatt ut som eliteokse. Rangeringa blir gjort etter samlet avlsverdi. </a:t>
            </a:r>
          </a:p>
          <a:p>
            <a:pPr algn="l"/>
            <a:r>
              <a:rPr lang="nb-NO" b="0" i="0" dirty="0">
                <a:solidFill>
                  <a:srgbClr val="000000"/>
                </a:solidFill>
                <a:effectLst/>
                <a:latin typeface="Montserrat" panose="00000500000000000000" pitchFamily="2" charset="0"/>
              </a:rPr>
              <a:t>Dersom flere okser ender på samme avlsverdi, skilles de med desimaler. Oksen må være brukt som eliteokse i Norge. Vedtak om tildeling av avlsstatuett blir gjort etter første avlsverdiberegning i januar (påfølgende år).</a:t>
            </a:r>
          </a:p>
          <a:p>
            <a:pPr algn="l"/>
            <a:r>
              <a:rPr lang="nb-NO" b="0" i="0" dirty="0">
                <a:solidFill>
                  <a:srgbClr val="000000"/>
                </a:solidFill>
                <a:effectLst/>
                <a:latin typeface="Montserrat" panose="00000500000000000000" pitchFamily="2" charset="0"/>
              </a:rPr>
              <a:t>Tildeling av avlsstatuett vedtas i styret og offentliggjøring foregår rett i etterkant av dette. Avlsstatuetten kan deles ut kun en gang per okse. Avlsstatuetten deles ut på Geno sitt årsmøte.</a:t>
            </a:r>
          </a:p>
          <a:p>
            <a:pPr algn="l"/>
            <a:r>
              <a:rPr lang="nb-NO" b="0" i="0" dirty="0">
                <a:solidFill>
                  <a:srgbClr val="000000"/>
                </a:solidFill>
                <a:effectLst/>
                <a:latin typeface="Montserrat" panose="00000500000000000000" pitchFamily="2" charset="0"/>
              </a:rPr>
              <a:t>Geno sin avlsstatuett er en kalv støpt i bronse, festet på sokkel, med inskripsjon. I tillegg utbetales en pengepremie på 10 000kr.</a:t>
            </a:r>
          </a:p>
          <a:p>
            <a:pPr algn="l"/>
            <a:r>
              <a:rPr lang="nb-NO" b="0" i="0" dirty="0">
                <a:solidFill>
                  <a:srgbClr val="000000"/>
                </a:solidFill>
                <a:effectLst/>
                <a:latin typeface="Montserrat" panose="00000500000000000000" pitchFamily="2" charset="0"/>
              </a:rPr>
              <a:t>Den første avlsstatuetten ble tildelt Jonas Torland i 1957 for oksen 4029 </a:t>
            </a:r>
            <a:r>
              <a:rPr lang="nb-NO" b="0" i="0" dirty="0" err="1">
                <a:solidFill>
                  <a:srgbClr val="000000"/>
                </a:solidFill>
                <a:effectLst/>
                <a:latin typeface="Montserrat" panose="00000500000000000000" pitchFamily="2" charset="0"/>
              </a:rPr>
              <a:t>Rossar</a:t>
            </a:r>
            <a:r>
              <a:rPr lang="nb-NO" b="0" i="0" dirty="0">
                <a:solidFill>
                  <a:srgbClr val="000000"/>
                </a:solidFill>
                <a:effectLst/>
                <a:latin typeface="Montserrat" panose="00000500000000000000" pitchFamily="2" charset="0"/>
              </a:rPr>
              <a:t>, og siden den gang har den blitt utdelt årlig. </a:t>
            </a:r>
          </a:p>
        </p:txBody>
      </p:sp>
    </p:spTree>
    <p:extLst>
      <p:ext uri="{BB962C8B-B14F-4D97-AF65-F5344CB8AC3E}">
        <p14:creationId xmlns:p14="http://schemas.microsoft.com/office/powerpoint/2010/main" val="195100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Statuttene sier:</a:t>
            </a:r>
          </a:p>
          <a:p>
            <a:pPr algn="l"/>
            <a:r>
              <a:rPr lang="nb-NO" b="0" i="0" dirty="0">
                <a:solidFill>
                  <a:srgbClr val="000000"/>
                </a:solidFill>
                <a:effectLst/>
                <a:latin typeface="Montserrat" panose="00000500000000000000" pitchFamily="2" charset="0"/>
              </a:rPr>
              <a:t>Geno sin eksportpris skal deles ut hvert år til oppdretter av den NRF-oksen det har vært størst sædeksport av, uavhengig av sædtype, regnet i kroner, bruttoverdi i regnskapsåret.</a:t>
            </a:r>
          </a:p>
          <a:p>
            <a:pPr algn="l"/>
            <a:r>
              <a:rPr lang="nb-NO" b="0" i="0" dirty="0">
                <a:solidFill>
                  <a:srgbClr val="000000"/>
                </a:solidFill>
                <a:effectLst/>
                <a:latin typeface="Montserrat" panose="00000500000000000000" pitchFamily="2" charset="0"/>
              </a:rPr>
              <a:t>Prisen tildeles uavhengig av om oksen er etter semin eller embryo.</a:t>
            </a:r>
          </a:p>
          <a:p>
            <a:pPr algn="l"/>
            <a:r>
              <a:rPr lang="nb-NO" b="0" i="0" dirty="0">
                <a:solidFill>
                  <a:srgbClr val="000000"/>
                </a:solidFill>
                <a:effectLst/>
                <a:latin typeface="Montserrat" panose="00000500000000000000" pitchFamily="2" charset="0"/>
              </a:rPr>
              <a:t>Med eksport mener en her all utenlandsk bruk av oksen inkludert Norden. Tildeling av eksportpris vedtas i styret og offentliggjøring foregår rett i etterkant av dette.</a:t>
            </a:r>
          </a:p>
          <a:p>
            <a:pPr algn="l"/>
            <a:r>
              <a:rPr lang="nb-NO" b="0" i="0" dirty="0">
                <a:solidFill>
                  <a:srgbClr val="000000"/>
                </a:solidFill>
                <a:effectLst/>
                <a:latin typeface="Montserrat" panose="00000500000000000000" pitchFamily="2" charset="0"/>
              </a:rPr>
              <a:t>Prisen er på kr 10.000 samt en bjelle og deles fortrinnsvis ut på Geno sitt årsmøte.</a:t>
            </a:r>
          </a:p>
          <a:p>
            <a:endParaRPr lang="nb-NO" dirty="0"/>
          </a:p>
        </p:txBody>
      </p:sp>
    </p:spTree>
    <p:extLst>
      <p:ext uri="{BB962C8B-B14F-4D97-AF65-F5344CB8AC3E}">
        <p14:creationId xmlns:p14="http://schemas.microsoft.com/office/powerpoint/2010/main" val="346847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Statuttene sier:</a:t>
            </a:r>
          </a:p>
          <a:p>
            <a:pPr algn="l"/>
            <a:r>
              <a:rPr lang="nb-NO" b="0" i="0" dirty="0">
                <a:solidFill>
                  <a:srgbClr val="000000"/>
                </a:solidFill>
                <a:effectLst/>
                <a:latin typeface="Montserrat" panose="00000500000000000000" pitchFamily="2" charset="0"/>
              </a:rPr>
              <a:t>Norturas pris for beste NRF-kjøttokse blir tildelt oppdretter av den norskfødte oksen som er vedtatt brukt i foregående kalenderår, som har høyest oppnådde kjøttindeks.</a:t>
            </a:r>
          </a:p>
          <a:p>
            <a:pPr algn="l"/>
            <a:r>
              <a:rPr lang="nb-NO" b="0" i="0" dirty="0">
                <a:solidFill>
                  <a:srgbClr val="000000"/>
                </a:solidFill>
                <a:effectLst/>
                <a:latin typeface="Montserrat" panose="00000500000000000000" pitchFamily="2" charset="0"/>
              </a:rPr>
              <a:t>Oksen må enten være brukt som eliteokse eller spesialokse for kjøtt og ha en kjøttindeks på 110 eller mer. Prisen tildeles uavhengig om dyret er etter semin eller embryo. </a:t>
            </a:r>
          </a:p>
          <a:p>
            <a:pPr algn="l"/>
            <a:r>
              <a:rPr lang="nb-NO" b="0" i="0" dirty="0">
                <a:solidFill>
                  <a:srgbClr val="000000"/>
                </a:solidFill>
                <a:effectLst/>
                <a:latin typeface="Montserrat" panose="00000500000000000000" pitchFamily="2" charset="0"/>
              </a:rPr>
              <a:t>Vedtak om tildeling av kjøttpris blir gjort etter første avlsverdiberegning i januar (påfølgende år). Tildeling av kjøttpris vedtas i styret og offentliggjøring foregår rett i etterkant av dette.</a:t>
            </a:r>
          </a:p>
          <a:p>
            <a:pPr algn="l"/>
            <a:r>
              <a:rPr lang="nb-NO" b="0" i="0" dirty="0">
                <a:solidFill>
                  <a:srgbClr val="000000"/>
                </a:solidFill>
                <a:effectLst/>
                <a:latin typeface="Montserrat" panose="00000500000000000000" pitchFamily="2" charset="0"/>
              </a:rPr>
              <a:t>Dersom to eller flere okser har lik indeks på kjøtt, tildeles prisen til den oksen med høyest samlet avlsverdi. Hvis det er okser som har lik indeks på kjøtt og lik samlet avlsverdi, skilles det på desimaler i kjøttindeks.</a:t>
            </a:r>
          </a:p>
          <a:p>
            <a:pPr algn="l"/>
            <a:r>
              <a:rPr lang="nb-NO" b="0" i="0" dirty="0">
                <a:solidFill>
                  <a:srgbClr val="000000"/>
                </a:solidFill>
                <a:effectLst/>
                <a:latin typeface="Montserrat" panose="00000500000000000000" pitchFamily="2" charset="0"/>
              </a:rPr>
              <a:t>Prisen tildeles én gang per okse og skal som hovedregel deles ut på Geno sitt årsmøte.</a:t>
            </a:r>
          </a:p>
        </p:txBody>
      </p:sp>
    </p:spTree>
    <p:extLst>
      <p:ext uri="{BB962C8B-B14F-4D97-AF65-F5344CB8AC3E}">
        <p14:creationId xmlns:p14="http://schemas.microsoft.com/office/powerpoint/2010/main" val="269567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Montserrat" panose="00000500000000000000" pitchFamily="2" charset="0"/>
              </a:rPr>
              <a:t>Statuttene sier:</a:t>
            </a:r>
          </a:p>
          <a:p>
            <a:pPr algn="l"/>
            <a:r>
              <a:rPr lang="nb-NO" b="0" i="0" dirty="0" err="1">
                <a:solidFill>
                  <a:srgbClr val="000000"/>
                </a:solidFill>
                <a:effectLst/>
                <a:latin typeface="Montserrat" panose="00000500000000000000" pitchFamily="2" charset="0"/>
              </a:rPr>
              <a:t>Genos</a:t>
            </a:r>
            <a:r>
              <a:rPr lang="nb-NO" b="0" i="0" dirty="0">
                <a:solidFill>
                  <a:srgbClr val="000000"/>
                </a:solidFill>
                <a:effectLst/>
                <a:latin typeface="Montserrat" panose="00000500000000000000" pitchFamily="2" charset="0"/>
              </a:rPr>
              <a:t> pris for beste </a:t>
            </a:r>
            <a:r>
              <a:rPr lang="nb-NO" b="0" i="0" dirty="0" err="1">
                <a:solidFill>
                  <a:srgbClr val="000000"/>
                </a:solidFill>
                <a:effectLst/>
                <a:latin typeface="Montserrat" panose="00000500000000000000" pitchFamily="2" charset="0"/>
              </a:rPr>
              <a:t>elitekvige</a:t>
            </a:r>
            <a:r>
              <a:rPr lang="nb-NO" b="0" i="0" dirty="0">
                <a:solidFill>
                  <a:srgbClr val="000000"/>
                </a:solidFill>
                <a:effectLst/>
                <a:latin typeface="Montserrat" panose="00000500000000000000" pitchFamily="2" charset="0"/>
              </a:rPr>
              <a:t> blir tildelt oppdretter av den beste norskfødte NRF-</a:t>
            </a:r>
            <a:r>
              <a:rPr lang="nb-NO" b="0" i="0" dirty="0" err="1">
                <a:solidFill>
                  <a:srgbClr val="000000"/>
                </a:solidFill>
                <a:effectLst/>
                <a:latin typeface="Montserrat" panose="00000500000000000000" pitchFamily="2" charset="0"/>
              </a:rPr>
              <a:t>elitekviga</a:t>
            </a:r>
            <a:r>
              <a:rPr lang="nb-NO" b="0" i="0" dirty="0">
                <a:solidFill>
                  <a:srgbClr val="000000"/>
                </a:solidFill>
                <a:effectLst/>
                <a:latin typeface="Montserrat" panose="00000500000000000000" pitchFamily="2" charset="0"/>
              </a:rPr>
              <a:t>, som er brukt i embryoproduksjon foregående kalenderår.</a:t>
            </a:r>
          </a:p>
          <a:p>
            <a:pPr algn="l"/>
            <a:r>
              <a:rPr lang="nb-NO" b="0" i="0" dirty="0">
                <a:solidFill>
                  <a:srgbClr val="000000"/>
                </a:solidFill>
                <a:effectLst/>
                <a:latin typeface="Montserrat" panose="00000500000000000000" pitchFamily="2" charset="0"/>
              </a:rPr>
              <a:t>Med brukt i embryoproduksjon menes første gang kviga har produsert godkjent embryo for frysing. Kviga kan være etter semin og embryo.</a:t>
            </a:r>
          </a:p>
          <a:p>
            <a:pPr algn="l"/>
            <a:r>
              <a:rPr lang="nb-NO" b="0" i="0" dirty="0">
                <a:solidFill>
                  <a:srgbClr val="000000"/>
                </a:solidFill>
                <a:effectLst/>
                <a:latin typeface="Montserrat" panose="00000500000000000000" pitchFamily="2" charset="0"/>
              </a:rPr>
              <a:t>Rangeringa blir gjort etter samlet avlsverdi. Dersom flere kviger ender på samme avlsverdi, skilles de med desimaler. Vedtak om tildeling av pris for beste NRF-</a:t>
            </a:r>
            <a:r>
              <a:rPr lang="nb-NO" b="0" i="0" dirty="0" err="1">
                <a:solidFill>
                  <a:srgbClr val="000000"/>
                </a:solidFill>
                <a:effectLst/>
                <a:latin typeface="Montserrat" panose="00000500000000000000" pitchFamily="2" charset="0"/>
              </a:rPr>
              <a:t>elitekvige</a:t>
            </a:r>
            <a:r>
              <a:rPr lang="nb-NO" b="0" i="0" dirty="0">
                <a:solidFill>
                  <a:srgbClr val="000000"/>
                </a:solidFill>
                <a:effectLst/>
                <a:latin typeface="Montserrat" panose="00000500000000000000" pitchFamily="2" charset="0"/>
              </a:rPr>
              <a:t> blir gjort etter første avlsverdiberegning i januar (påfølgende år).</a:t>
            </a:r>
          </a:p>
          <a:p>
            <a:pPr algn="l"/>
            <a:r>
              <a:rPr lang="nb-NO" b="0" i="0" dirty="0">
                <a:solidFill>
                  <a:srgbClr val="000000"/>
                </a:solidFill>
                <a:effectLst/>
                <a:latin typeface="Montserrat" panose="00000500000000000000" pitchFamily="2" charset="0"/>
              </a:rPr>
              <a:t>Tildeling av pris for beste NRF-</a:t>
            </a:r>
            <a:r>
              <a:rPr lang="nb-NO" b="0" i="0" dirty="0" err="1">
                <a:solidFill>
                  <a:srgbClr val="000000"/>
                </a:solidFill>
                <a:effectLst/>
                <a:latin typeface="Montserrat" panose="00000500000000000000" pitchFamily="2" charset="0"/>
              </a:rPr>
              <a:t>elitekvige</a:t>
            </a:r>
            <a:r>
              <a:rPr lang="nb-NO" b="0" i="0" dirty="0">
                <a:solidFill>
                  <a:srgbClr val="000000"/>
                </a:solidFill>
                <a:effectLst/>
                <a:latin typeface="Montserrat" panose="00000500000000000000" pitchFamily="2" charset="0"/>
              </a:rPr>
              <a:t> vedtas i styret og offentliggjøring foregår rett i etterkant av dette. Pris for beste NRF-</a:t>
            </a:r>
            <a:r>
              <a:rPr lang="nb-NO" b="0" i="0" dirty="0" err="1">
                <a:solidFill>
                  <a:srgbClr val="000000"/>
                </a:solidFill>
                <a:effectLst/>
                <a:latin typeface="Montserrat" panose="00000500000000000000" pitchFamily="2" charset="0"/>
              </a:rPr>
              <a:t>elitekvige</a:t>
            </a:r>
            <a:r>
              <a:rPr lang="nb-NO" b="0" i="0" dirty="0">
                <a:solidFill>
                  <a:srgbClr val="000000"/>
                </a:solidFill>
                <a:effectLst/>
                <a:latin typeface="Montserrat" panose="00000500000000000000" pitchFamily="2" charset="0"/>
              </a:rPr>
              <a:t> kan deles ut kun en gang per kvige. Prisen overrekkes på Geno sitt årsmøte.</a:t>
            </a:r>
          </a:p>
          <a:p>
            <a:pPr algn="l"/>
            <a:r>
              <a:rPr lang="nb-NO" b="0" i="0" dirty="0">
                <a:solidFill>
                  <a:srgbClr val="000000"/>
                </a:solidFill>
                <a:effectLst/>
                <a:latin typeface="Montserrat" panose="00000500000000000000" pitchFamily="2" charset="0"/>
              </a:rPr>
              <a:t>Prisen for beste NRF-</a:t>
            </a:r>
            <a:r>
              <a:rPr lang="nb-NO" b="0" i="0" dirty="0" err="1">
                <a:solidFill>
                  <a:srgbClr val="000000"/>
                </a:solidFill>
                <a:effectLst/>
                <a:latin typeface="Montserrat" panose="00000500000000000000" pitchFamily="2" charset="0"/>
              </a:rPr>
              <a:t>elitekvige</a:t>
            </a:r>
            <a:r>
              <a:rPr lang="nb-NO" b="0" i="0" dirty="0">
                <a:solidFill>
                  <a:srgbClr val="000000"/>
                </a:solidFill>
                <a:effectLst/>
                <a:latin typeface="Montserrat" panose="00000500000000000000" pitchFamily="2" charset="0"/>
              </a:rPr>
              <a:t> er 10 000 kr og diplom.</a:t>
            </a:r>
          </a:p>
          <a:p>
            <a:endParaRPr lang="nb-NO" dirty="0"/>
          </a:p>
        </p:txBody>
      </p:sp>
    </p:spTree>
    <p:extLst>
      <p:ext uri="{BB962C8B-B14F-4D97-AF65-F5344CB8AC3E}">
        <p14:creationId xmlns:p14="http://schemas.microsoft.com/office/powerpoint/2010/main" val="2843086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eno+NRF">
    <p:spTree>
      <p:nvGrpSpPr>
        <p:cNvPr id="1" name=""/>
        <p:cNvGrpSpPr/>
        <p:nvPr/>
      </p:nvGrpSpPr>
      <p:grpSpPr>
        <a:xfrm>
          <a:off x="0" y="0"/>
          <a:ext cx="0" cy="0"/>
          <a:chOff x="0" y="0"/>
          <a:chExt cx="0" cy="0"/>
        </a:xfrm>
      </p:grpSpPr>
      <p:pic>
        <p:nvPicPr>
          <p:cNvPr id="10" name="Picture 9" descr="A brown cow with a yellow tag&#10;&#10;Description automatically generated with medium confidence">
            <a:extLst>
              <a:ext uri="{FF2B5EF4-FFF2-40B4-BE49-F238E27FC236}">
                <a16:creationId xmlns:a16="http://schemas.microsoft.com/office/drawing/2014/main" id="{24251EE6-6933-479C-A010-6C2793A63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4B5406-416D-414C-A7ED-D915EBF3C11F}"/>
              </a:ext>
            </a:extLst>
          </p:cNvPr>
          <p:cNvSpPr>
            <a:spLocks noGrp="1"/>
          </p:cNvSpPr>
          <p:nvPr>
            <p:ph type="ctrTitle" hasCustomPrompt="1"/>
          </p:nvPr>
        </p:nvSpPr>
        <p:spPr>
          <a:xfrm>
            <a:off x="4621619" y="5285427"/>
            <a:ext cx="7210979" cy="443198"/>
          </a:xfrm>
        </p:spPr>
        <p:txBody>
          <a:bodyPr anchor="b"/>
          <a:lstStyle>
            <a:lvl1pPr algn="r">
              <a:defRPr sz="3200">
                <a:solidFill>
                  <a:schemeClr val="tx2"/>
                </a:solidFill>
              </a:defRPr>
            </a:lvl1pPr>
          </a:lstStyle>
          <a:p>
            <a:r>
              <a:rPr lang="en-US" dirty="0"/>
              <a:t>Geno NR Master</a:t>
            </a:r>
            <a:endParaRPr lang="nb-NO" dirty="0"/>
          </a:p>
        </p:txBody>
      </p:sp>
      <p:sp>
        <p:nvSpPr>
          <p:cNvPr id="19" name="Text Placeholder 18">
            <a:extLst>
              <a:ext uri="{FF2B5EF4-FFF2-40B4-BE49-F238E27FC236}">
                <a16:creationId xmlns:a16="http://schemas.microsoft.com/office/drawing/2014/main" id="{A34FD689-2EA8-4981-AA6B-4D6B9E9EE0E8}"/>
              </a:ext>
            </a:extLst>
          </p:cNvPr>
          <p:cNvSpPr>
            <a:spLocks noGrp="1"/>
          </p:cNvSpPr>
          <p:nvPr>
            <p:ph type="body" sz="quarter" idx="10" hasCustomPrompt="1"/>
          </p:nvPr>
        </p:nvSpPr>
        <p:spPr>
          <a:xfrm>
            <a:off x="4621619" y="5862752"/>
            <a:ext cx="7210979" cy="321627"/>
          </a:xfrm>
        </p:spPr>
        <p:txBody>
          <a:bodyPr>
            <a:spAutoFit/>
          </a:bodyPr>
          <a:lstStyle>
            <a:lvl1pPr marL="0" indent="0" algn="r">
              <a:buNone/>
              <a:defRPr sz="2200">
                <a:solidFill>
                  <a:schemeClr val="tx2"/>
                </a:solidFill>
                <a:latin typeface="+mj-lt"/>
              </a:defRPr>
            </a:lvl1pPr>
          </a:lstStyle>
          <a:p>
            <a:pPr lvl="0"/>
            <a:r>
              <a:rPr lang="en-US" dirty="0"/>
              <a:t>Marketing, Communications &amp; Sales</a:t>
            </a:r>
          </a:p>
        </p:txBody>
      </p:sp>
      <p:pic>
        <p:nvPicPr>
          <p:cNvPr id="6" name="Graphic 5">
            <a:extLst>
              <a:ext uri="{FF2B5EF4-FFF2-40B4-BE49-F238E27FC236}">
                <a16:creationId xmlns:a16="http://schemas.microsoft.com/office/drawing/2014/main" id="{C66178CE-2D91-41F6-AE37-E0E189C4D1B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085" t="38596" r="19916" b="36905"/>
          <a:stretch/>
        </p:blipFill>
        <p:spPr>
          <a:xfrm>
            <a:off x="9261390" y="160638"/>
            <a:ext cx="2761736" cy="691980"/>
          </a:xfrm>
          <a:prstGeom prst="rect">
            <a:avLst/>
          </a:prstGeom>
        </p:spPr>
      </p:pic>
      <p:pic>
        <p:nvPicPr>
          <p:cNvPr id="7" name="Graphic 6">
            <a:extLst>
              <a:ext uri="{FF2B5EF4-FFF2-40B4-BE49-F238E27FC236}">
                <a16:creationId xmlns:a16="http://schemas.microsoft.com/office/drawing/2014/main" id="{1B133408-865C-4687-9C84-072F92B97FFD}"/>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047" t="48468" r="39476" b="46396"/>
          <a:stretch/>
        </p:blipFill>
        <p:spPr>
          <a:xfrm>
            <a:off x="420129" y="6299229"/>
            <a:ext cx="2255109" cy="334451"/>
          </a:xfrm>
          <a:prstGeom prst="rect">
            <a:avLst/>
          </a:prstGeom>
        </p:spPr>
      </p:pic>
    </p:spTree>
    <p:extLst>
      <p:ext uri="{BB962C8B-B14F-4D97-AF65-F5344CB8AC3E}">
        <p14:creationId xmlns:p14="http://schemas.microsoft.com/office/powerpoint/2010/main" val="285520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5" name="Graphic 4">
            <a:extLst>
              <a:ext uri="{FF2B5EF4-FFF2-40B4-BE49-F238E27FC236}">
                <a16:creationId xmlns:a16="http://schemas.microsoft.com/office/drawing/2014/main" id="{F2D2C349-CCED-4D4C-B843-1FED9F8C28F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74300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2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Graphic 6">
            <a:extLst>
              <a:ext uri="{FF2B5EF4-FFF2-40B4-BE49-F238E27FC236}">
                <a16:creationId xmlns:a16="http://schemas.microsoft.com/office/drawing/2014/main" id="{94908308-DD3F-4C54-B4AF-A2FA846762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49947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Tree>
    <p:extLst>
      <p:ext uri="{BB962C8B-B14F-4D97-AF65-F5344CB8AC3E}">
        <p14:creationId xmlns:p14="http://schemas.microsoft.com/office/powerpoint/2010/main" val="125441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2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81285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dirty="0"/>
              <a:t>Click to edit Master title style</a:t>
            </a:r>
            <a:br>
              <a:rPr lang="en-US" dirty="0"/>
            </a:br>
            <a:r>
              <a:rPr lang="en-US" dirty="0"/>
              <a:t>Title fits one or two lines</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Picture 7">
            <a:extLst>
              <a:ext uri="{FF2B5EF4-FFF2-40B4-BE49-F238E27FC236}">
                <a16:creationId xmlns:a16="http://schemas.microsoft.com/office/drawing/2014/main" id="{0A04BA16-C765-4B4B-9157-377BBA4B3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377555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2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6" name="Picture 5">
            <a:extLst>
              <a:ext uri="{FF2B5EF4-FFF2-40B4-BE49-F238E27FC236}">
                <a16:creationId xmlns:a16="http://schemas.microsoft.com/office/drawing/2014/main" id="{F0B1D1A8-7AD1-47B6-976F-6B8A87ACA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204257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dirty="0"/>
              <a:t>Click to edit Master title style</a:t>
            </a:r>
            <a:br>
              <a:rPr lang="en-US" dirty="0"/>
            </a:br>
            <a:r>
              <a:rPr lang="en-US" dirty="0"/>
              <a:t>Title fits one or two lines</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5" name="Graphic 4">
            <a:extLst>
              <a:ext uri="{FF2B5EF4-FFF2-40B4-BE49-F238E27FC236}">
                <a16:creationId xmlns:a16="http://schemas.microsoft.com/office/drawing/2014/main" id="{E44927F8-D7A9-4996-8232-0A41AD6039F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347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Graphic 6">
            <a:extLst>
              <a:ext uri="{FF2B5EF4-FFF2-40B4-BE49-F238E27FC236}">
                <a16:creationId xmlns:a16="http://schemas.microsoft.com/office/drawing/2014/main" id="{D6486F3A-EE64-4E1E-B41E-E5D26D866D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4087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Picture 6" descr="Logo&#10;&#10;Description automatically generated with medium confidence">
            <a:extLst>
              <a:ext uri="{FF2B5EF4-FFF2-40B4-BE49-F238E27FC236}">
                <a16:creationId xmlns:a16="http://schemas.microsoft.com/office/drawing/2014/main" id="{AE7C3746-C9C0-4E00-BF36-B8B9EEE2B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269065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2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6" name="Picture 5" descr="Logo&#10;&#10;Description automatically generated with medium confidence">
            <a:extLst>
              <a:ext uri="{FF2B5EF4-FFF2-40B4-BE49-F238E27FC236}">
                <a16:creationId xmlns:a16="http://schemas.microsoft.com/office/drawing/2014/main" id="{5880336D-22ED-4997-950F-209C9B274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407775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3C808-E013-43F6-9D74-2D616409D9E1}"/>
              </a:ext>
            </a:extLst>
          </p:cNvPr>
          <p:cNvSpPr>
            <a:spLocks noGrp="1"/>
          </p:cNvSpPr>
          <p:nvPr>
            <p:ph type="title"/>
          </p:nvPr>
        </p:nvSpPr>
        <p:spPr>
          <a:xfrm>
            <a:off x="613775" y="604669"/>
            <a:ext cx="10740025" cy="775597"/>
          </a:xfrm>
          <a:prstGeom prst="rect">
            <a:avLst/>
          </a:prstGeom>
        </p:spPr>
        <p:txBody>
          <a:bodyPr vert="horz" wrap="square" lIns="0" tIns="0" rIns="0" bIns="0" rtlCol="0" anchor="ctr">
            <a:sp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DE52D3C6-6E24-4E82-9F1D-D57E3B397E3A}"/>
              </a:ext>
            </a:extLst>
          </p:cNvPr>
          <p:cNvSpPr>
            <a:spLocks noGrp="1"/>
          </p:cNvSpPr>
          <p:nvPr>
            <p:ph type="body" idx="1"/>
          </p:nvPr>
        </p:nvSpPr>
        <p:spPr>
          <a:xfrm>
            <a:off x="613775" y="1797273"/>
            <a:ext cx="10740025" cy="4351338"/>
          </a:xfrm>
          <a:prstGeom prst="rect">
            <a:avLst/>
          </a:prstGeom>
        </p:spPr>
        <p:txBody>
          <a:bodyPr vert="horz" lIns="0" tIns="0" rIns="0" bIns="0" rtlCol="0">
            <a:noAutofit/>
          </a:bodyPr>
          <a:lstStyle/>
          <a:p>
            <a:pPr lvl="0"/>
            <a:r>
              <a:rPr lang="en-US" dirty="0"/>
              <a:t>Click to edit Master text styles</a:t>
            </a:r>
          </a:p>
          <a:p>
            <a:pPr lvl="0"/>
            <a:r>
              <a:rPr lang="en-US" dirty="0" err="1"/>
              <a:t>Punkt</a:t>
            </a:r>
            <a:r>
              <a:rPr lang="en-US" dirty="0"/>
              <a:t> </a:t>
            </a:r>
            <a:r>
              <a:rPr lang="en-US" dirty="0" err="1"/>
              <a:t>nummer</a:t>
            </a:r>
            <a:r>
              <a:rPr lang="en-US" dirty="0"/>
              <a:t> 2</a:t>
            </a:r>
          </a:p>
          <a:p>
            <a:pPr lvl="0"/>
            <a:r>
              <a:rPr lang="en-US" dirty="0" err="1"/>
              <a:t>Punkt</a:t>
            </a:r>
            <a:r>
              <a:rPr lang="en-US" dirty="0"/>
              <a:t> </a:t>
            </a:r>
            <a:r>
              <a:rPr lang="en-US" dirty="0" err="1"/>
              <a:t>nummer</a:t>
            </a:r>
            <a:r>
              <a:rPr lang="en-US" dirty="0"/>
              <a:t> </a:t>
            </a:r>
            <a:r>
              <a:rPr lang="en-US" dirty="0" err="1"/>
              <a:t>tre</a:t>
            </a:r>
            <a:endParaRPr lang="en-US" dirty="0"/>
          </a:p>
          <a:p>
            <a:pPr lvl="0"/>
            <a:r>
              <a:rPr lang="en-US" dirty="0"/>
              <a:t>Lorem ipsum</a:t>
            </a:r>
            <a:endParaRPr lang="nb-NO" dirty="0"/>
          </a:p>
        </p:txBody>
      </p:sp>
    </p:spTree>
    <p:extLst>
      <p:ext uri="{BB962C8B-B14F-4D97-AF65-F5344CB8AC3E}">
        <p14:creationId xmlns:p14="http://schemas.microsoft.com/office/powerpoint/2010/main" val="2098239436"/>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5" r:id="rId3"/>
    <p:sldLayoutId id="2147483665" r:id="rId4"/>
    <p:sldLayoutId id="2147483676" r:id="rId5"/>
    <p:sldLayoutId id="2147483672" r:id="rId6"/>
    <p:sldLayoutId id="2147483677" r:id="rId7"/>
    <p:sldLayoutId id="2147483666" r:id="rId8"/>
    <p:sldLayoutId id="2147483678" r:id="rId9"/>
    <p:sldLayoutId id="2147483671" r:id="rId10"/>
    <p:sldLayoutId id="2147483680" r:id="rId11"/>
  </p:sldLayoutIdLst>
  <p:txStyles>
    <p:title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2E41-2A13-4ABE-9AC7-DCB6CF528B92}"/>
              </a:ext>
            </a:extLst>
          </p:cNvPr>
          <p:cNvSpPr>
            <a:spLocks noGrp="1"/>
          </p:cNvSpPr>
          <p:nvPr>
            <p:ph type="ctrTitle"/>
          </p:nvPr>
        </p:nvSpPr>
        <p:spPr/>
        <p:txBody>
          <a:bodyPr>
            <a:normAutofit/>
          </a:bodyPr>
          <a:lstStyle/>
          <a:p>
            <a:r>
              <a:rPr lang="nb-NO" dirty="0" err="1"/>
              <a:t>Årssamlinger</a:t>
            </a:r>
            <a:r>
              <a:rPr lang="nb-NO" dirty="0"/>
              <a:t> i produsentlagene</a:t>
            </a:r>
          </a:p>
        </p:txBody>
      </p:sp>
      <p:sp>
        <p:nvSpPr>
          <p:cNvPr id="3" name="Text Placeholder 2">
            <a:extLst>
              <a:ext uri="{FF2B5EF4-FFF2-40B4-BE49-F238E27FC236}">
                <a16:creationId xmlns:a16="http://schemas.microsoft.com/office/drawing/2014/main" id="{A95BD8FF-C446-4030-80BB-D44AE8EFF859}"/>
              </a:ext>
            </a:extLst>
          </p:cNvPr>
          <p:cNvSpPr>
            <a:spLocks noGrp="1"/>
          </p:cNvSpPr>
          <p:nvPr>
            <p:ph type="body" sz="quarter" idx="10"/>
          </p:nvPr>
        </p:nvSpPr>
        <p:spPr/>
        <p:txBody>
          <a:bodyPr/>
          <a:lstStyle/>
          <a:p>
            <a:r>
              <a:rPr lang="nb-NO" dirty="0"/>
              <a:t>2022</a:t>
            </a:r>
          </a:p>
        </p:txBody>
      </p:sp>
      <p:pic>
        <p:nvPicPr>
          <p:cNvPr id="7" name="Bilde 6" descr="Et bilde som inneholder tekst, gress, pattedyr, ku&#10;&#10;Automatisk generert beskrivelse">
            <a:extLst>
              <a:ext uri="{FF2B5EF4-FFF2-40B4-BE49-F238E27FC236}">
                <a16:creationId xmlns:a16="http://schemas.microsoft.com/office/drawing/2014/main" id="{016F3D7B-B8BF-4206-AE54-20D023619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485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3680BD-0DE3-4BE0-96BB-507F16CCFE78}"/>
              </a:ext>
            </a:extLst>
          </p:cNvPr>
          <p:cNvSpPr>
            <a:spLocks noGrp="1"/>
          </p:cNvSpPr>
          <p:nvPr>
            <p:ph type="title"/>
          </p:nvPr>
        </p:nvSpPr>
        <p:spPr/>
        <p:txBody>
          <a:bodyPr/>
          <a:lstStyle/>
          <a:p>
            <a:endParaRPr lang="nb-NO"/>
          </a:p>
        </p:txBody>
      </p:sp>
      <p:pic>
        <p:nvPicPr>
          <p:cNvPr id="5" name="Plassholder for innhold 4" descr="Et bilde som inneholder himmel, snø, utendørs, ku&#10;&#10;Automatisk generert beskrivelse">
            <a:extLst>
              <a:ext uri="{FF2B5EF4-FFF2-40B4-BE49-F238E27FC236}">
                <a16:creationId xmlns:a16="http://schemas.microsoft.com/office/drawing/2014/main" id="{4CDDFFD5-78C4-4BEF-B1C7-39A3A342280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6" name="TekstSylinder 5">
            <a:extLst>
              <a:ext uri="{FF2B5EF4-FFF2-40B4-BE49-F238E27FC236}">
                <a16:creationId xmlns:a16="http://schemas.microsoft.com/office/drawing/2014/main" id="{4085222F-1A15-4835-97EF-8797AD4C11DE}"/>
              </a:ext>
            </a:extLst>
          </p:cNvPr>
          <p:cNvSpPr txBox="1"/>
          <p:nvPr/>
        </p:nvSpPr>
        <p:spPr>
          <a:xfrm>
            <a:off x="8229600" y="6062040"/>
            <a:ext cx="4731658" cy="646331"/>
          </a:xfrm>
          <a:prstGeom prst="rect">
            <a:avLst/>
          </a:prstGeom>
          <a:noFill/>
        </p:spPr>
        <p:txBody>
          <a:bodyPr wrap="square" rtlCol="0">
            <a:spAutoFit/>
          </a:bodyPr>
          <a:lstStyle/>
          <a:p>
            <a:r>
              <a:rPr lang="nb-NO" sz="3600" b="1" dirty="0">
                <a:solidFill>
                  <a:schemeClr val="tx2">
                    <a:lumMod val="90000"/>
                    <a:lumOff val="10000"/>
                  </a:schemeClr>
                </a:solidFill>
              </a:rPr>
              <a:t>God årssamling!</a:t>
            </a:r>
          </a:p>
        </p:txBody>
      </p:sp>
    </p:spTree>
    <p:extLst>
      <p:ext uri="{BB962C8B-B14F-4D97-AF65-F5344CB8AC3E}">
        <p14:creationId xmlns:p14="http://schemas.microsoft.com/office/powerpoint/2010/main" val="105085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dirty="0"/>
              <a:t>Ting skjer i Geno!</a:t>
            </a:r>
          </a:p>
        </p:txBody>
      </p:sp>
      <p:sp>
        <p:nvSpPr>
          <p:cNvPr id="3" name="Content Placeholder 2">
            <a:extLst>
              <a:ext uri="{FF2B5EF4-FFF2-40B4-BE49-F238E27FC236}">
                <a16:creationId xmlns:a16="http://schemas.microsoft.com/office/drawing/2014/main" id="{6F67F7EF-172D-4AD0-B550-7E3A8479A30D}"/>
              </a:ext>
            </a:extLst>
          </p:cNvPr>
          <p:cNvSpPr>
            <a:spLocks noGrp="1"/>
          </p:cNvSpPr>
          <p:nvPr>
            <p:ph idx="1"/>
          </p:nvPr>
        </p:nvSpPr>
        <p:spPr>
          <a:xfrm>
            <a:off x="613775" y="1797272"/>
            <a:ext cx="6969054" cy="4957095"/>
          </a:xfrm>
        </p:spPr>
        <p:txBody>
          <a:bodyPr/>
          <a:lstStyle/>
          <a:p>
            <a:r>
              <a:rPr lang="nb-NO" b="1" dirty="0">
                <a:cs typeface="Helvetica" panose="020B0604020202020204" pitchFamily="34" charset="0"/>
              </a:rPr>
              <a:t>Nytt kalveisolat på Øyer</a:t>
            </a:r>
          </a:p>
          <a:p>
            <a:pPr lvl="1"/>
            <a:r>
              <a:rPr lang="nb-NO" dirty="0">
                <a:cs typeface="Helvetica" panose="020B0604020202020204" pitchFamily="34" charset="0"/>
              </a:rPr>
              <a:t>Bygging er i gang, og står klart i juni</a:t>
            </a:r>
          </a:p>
          <a:p>
            <a:pPr lvl="1"/>
            <a:r>
              <a:rPr lang="nb-NO" dirty="0">
                <a:cs typeface="Helvetica" panose="020B0604020202020204" pitchFamily="34" charset="0"/>
              </a:rPr>
              <a:t>Tiltak for å sikre bedre dyreflyt i produksjonen </a:t>
            </a:r>
            <a:br>
              <a:rPr lang="nb-NO" dirty="0">
                <a:cs typeface="Helvetica" panose="020B0604020202020204" pitchFamily="34" charset="0"/>
              </a:rPr>
            </a:br>
            <a:endParaRPr lang="nb-NO" dirty="0">
              <a:cs typeface="Helvetica" panose="020B0604020202020204" pitchFamily="34" charset="0"/>
            </a:endParaRPr>
          </a:p>
          <a:p>
            <a:r>
              <a:rPr lang="nb-NO" b="1" dirty="0">
                <a:cs typeface="Helvetica" panose="020B0604020202020204" pitchFamily="34" charset="0"/>
              </a:rPr>
              <a:t>Bygging på Store Ree</a:t>
            </a:r>
          </a:p>
          <a:p>
            <a:pPr lvl="1"/>
            <a:r>
              <a:rPr lang="nb-NO" dirty="0">
                <a:cs typeface="Helvetica" panose="020B0604020202020204" pitchFamily="34" charset="0"/>
              </a:rPr>
              <a:t>Det jobbes med alternativer for bygging for å bedre produksjonsfasilitetene</a:t>
            </a:r>
            <a:br>
              <a:rPr lang="nb-NO" dirty="0">
                <a:cs typeface="Helvetica" panose="020B0604020202020204" pitchFamily="34" charset="0"/>
              </a:rPr>
            </a:br>
            <a:endParaRPr lang="nb-NO" dirty="0">
              <a:cs typeface="Helvetica" panose="020B0604020202020204" pitchFamily="34" charset="0"/>
            </a:endParaRPr>
          </a:p>
          <a:p>
            <a:r>
              <a:rPr lang="nb-NO" b="1" dirty="0">
                <a:cs typeface="Helvetica" panose="020B0604020202020204" pitchFamily="34" charset="0"/>
              </a:rPr>
              <a:t>Bedret REDX-kvalitet</a:t>
            </a:r>
          </a:p>
          <a:p>
            <a:pPr lvl="1"/>
            <a:r>
              <a:rPr lang="nb-NO" dirty="0">
                <a:cs typeface="Helvetica" panose="020B0604020202020204" pitchFamily="34" charset="0"/>
              </a:rPr>
              <a:t>Store endringer i arbeidet, fra okse til sædstrå,  sikrer bedre kvalitet på kjønnsseparerte </a:t>
            </a:r>
            <a:br>
              <a:rPr lang="nb-NO" dirty="0">
                <a:cs typeface="Helvetica" panose="020B0604020202020204" pitchFamily="34" charset="0"/>
              </a:rPr>
            </a:br>
            <a:r>
              <a:rPr lang="nb-NO" dirty="0">
                <a:cs typeface="Helvetica" panose="020B0604020202020204" pitchFamily="34" charset="0"/>
              </a:rPr>
              <a:t>NRF-doser!</a:t>
            </a:r>
          </a:p>
          <a:p>
            <a:endParaRPr lang="nb-NO" dirty="0">
              <a:cs typeface="Helvetica" panose="020B0604020202020204" pitchFamily="34" charset="0"/>
            </a:endParaRPr>
          </a:p>
        </p:txBody>
      </p:sp>
      <p:pic>
        <p:nvPicPr>
          <p:cNvPr id="4" name="Plassholder for innhold 4">
            <a:extLst>
              <a:ext uri="{FF2B5EF4-FFF2-40B4-BE49-F238E27FC236}">
                <a16:creationId xmlns:a16="http://schemas.microsoft.com/office/drawing/2014/main" id="{43429506-357D-485A-ADE8-9E15FC7DC0C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65888" y="765084"/>
            <a:ext cx="3971164" cy="2455153"/>
          </a:xfrm>
          <a:prstGeom prst="rect">
            <a:avLst/>
          </a:prstGeom>
          <a:noFill/>
        </p:spPr>
      </p:pic>
      <p:pic>
        <p:nvPicPr>
          <p:cNvPr id="5" name="Plassholder for innhold 10" descr="Et bilde som inneholder tekst, person, innendørs, mann&#10;&#10;Automatisk generert beskrivelse">
            <a:extLst>
              <a:ext uri="{FF2B5EF4-FFF2-40B4-BE49-F238E27FC236}">
                <a16:creationId xmlns:a16="http://schemas.microsoft.com/office/drawing/2014/main" id="{7DE2E756-EB59-40A1-A8E3-DF4FB5B5BC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596"/>
          <a:stretch/>
        </p:blipFill>
        <p:spPr>
          <a:xfrm>
            <a:off x="7765889" y="3327213"/>
            <a:ext cx="3971163" cy="2521323"/>
          </a:xfrm>
          <a:prstGeom prst="rect">
            <a:avLst/>
          </a:prstGeom>
        </p:spPr>
      </p:pic>
    </p:spTree>
    <p:extLst>
      <p:ext uri="{BB962C8B-B14F-4D97-AF65-F5344CB8AC3E}">
        <p14:creationId xmlns:p14="http://schemas.microsoft.com/office/powerpoint/2010/main" val="324488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B2D079-28F9-454B-BCF2-29572274CB8E}"/>
              </a:ext>
            </a:extLst>
          </p:cNvPr>
          <p:cNvSpPr>
            <a:spLocks noGrp="1"/>
          </p:cNvSpPr>
          <p:nvPr>
            <p:ph type="title"/>
          </p:nvPr>
        </p:nvSpPr>
        <p:spPr>
          <a:xfrm>
            <a:off x="613775" y="604669"/>
            <a:ext cx="10740025" cy="775597"/>
          </a:xfrm>
        </p:spPr>
        <p:txBody>
          <a:bodyPr wrap="square" anchor="ctr">
            <a:normAutofit/>
          </a:bodyPr>
          <a:lstStyle/>
          <a:p>
            <a:r>
              <a:rPr lang="nb-NO" dirty="0"/>
              <a:t>Og dette skjer i avlsarbeidet på NRF</a:t>
            </a:r>
          </a:p>
        </p:txBody>
      </p:sp>
      <p:pic>
        <p:nvPicPr>
          <p:cNvPr id="4" name="Bilde 3" descr="Et bilde som inneholder brun, pattedyr, hest&#10;&#10;Automatisk generert beskrivelse">
            <a:extLst>
              <a:ext uri="{FF2B5EF4-FFF2-40B4-BE49-F238E27FC236}">
                <a16:creationId xmlns:a16="http://schemas.microsoft.com/office/drawing/2014/main" id="{3D0203FC-B2EF-4C4C-A74E-84329FAD3B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776" y="2188034"/>
            <a:ext cx="5045676" cy="3569815"/>
          </a:xfrm>
          <a:prstGeom prst="rect">
            <a:avLst/>
          </a:prstGeom>
          <a:noFill/>
        </p:spPr>
      </p:pic>
      <p:sp>
        <p:nvSpPr>
          <p:cNvPr id="3" name="Plassholder for innhold 2">
            <a:extLst>
              <a:ext uri="{FF2B5EF4-FFF2-40B4-BE49-F238E27FC236}">
                <a16:creationId xmlns:a16="http://schemas.microsoft.com/office/drawing/2014/main" id="{77538B27-0802-42AA-AEBB-47F3C388BEAE}"/>
              </a:ext>
            </a:extLst>
          </p:cNvPr>
          <p:cNvSpPr>
            <a:spLocks noGrp="1"/>
          </p:cNvSpPr>
          <p:nvPr>
            <p:ph idx="10"/>
          </p:nvPr>
        </p:nvSpPr>
        <p:spPr>
          <a:xfrm>
            <a:off x="6308124" y="1797273"/>
            <a:ext cx="5045676" cy="4351338"/>
          </a:xfrm>
        </p:spPr>
        <p:txBody>
          <a:bodyPr>
            <a:normAutofit/>
          </a:bodyPr>
          <a:lstStyle/>
          <a:p>
            <a:pPr marL="0" indent="0">
              <a:buNone/>
            </a:pPr>
            <a:r>
              <a:rPr lang="nb-NO" b="1">
                <a:effectLst/>
              </a:rPr>
              <a:t>Fokus på</a:t>
            </a:r>
            <a:r>
              <a:rPr lang="nb-NO" b="1"/>
              <a:t> </a:t>
            </a:r>
            <a:r>
              <a:rPr lang="nb-NO" b="1">
                <a:effectLst/>
              </a:rPr>
              <a:t>økt avlsframgang</a:t>
            </a:r>
          </a:p>
          <a:p>
            <a:pPr lvl="1"/>
            <a:r>
              <a:rPr lang="nb-NO" b="0" i="0">
                <a:effectLst/>
              </a:rPr>
              <a:t>Gjennom embryosatsing</a:t>
            </a:r>
          </a:p>
          <a:p>
            <a:pPr lvl="1"/>
            <a:r>
              <a:rPr lang="nb-NO"/>
              <a:t>O</a:t>
            </a:r>
            <a:r>
              <a:rPr lang="nb-NO" b="0" i="0">
                <a:effectLst/>
              </a:rPr>
              <a:t>mfattende GS-testing</a:t>
            </a:r>
          </a:p>
          <a:p>
            <a:pPr lvl="1"/>
            <a:r>
              <a:rPr lang="nb-NO"/>
              <a:t>S</a:t>
            </a:r>
            <a:r>
              <a:rPr lang="nb-NO" b="0" i="0">
                <a:effectLst/>
              </a:rPr>
              <a:t>ikrere GS-avlsverdier</a:t>
            </a:r>
          </a:p>
          <a:p>
            <a:pPr lvl="1"/>
            <a:r>
              <a:rPr lang="nb-NO"/>
              <a:t>Videre arbeid på jur og </a:t>
            </a:r>
            <a:r>
              <a:rPr lang="nb-NO" err="1"/>
              <a:t>jurslipp</a:t>
            </a:r>
            <a:endParaRPr lang="nb-NO" b="0" i="0">
              <a:effectLst/>
            </a:endParaRPr>
          </a:p>
          <a:p>
            <a:pPr marL="0" indent="0">
              <a:buNone/>
            </a:pPr>
            <a:endParaRPr lang="nb-NO" b="0" i="0">
              <a:effectLst/>
            </a:endParaRPr>
          </a:p>
          <a:p>
            <a:pPr marL="0" indent="0">
              <a:buNone/>
            </a:pPr>
            <a:r>
              <a:rPr lang="nb-NO" b="1" i="0">
                <a:effectLst/>
              </a:rPr>
              <a:t>Andre viktige prosjekter</a:t>
            </a:r>
          </a:p>
          <a:p>
            <a:pPr lvl="1"/>
            <a:r>
              <a:rPr lang="nb-NO">
                <a:effectLst/>
              </a:rPr>
              <a:t>Avl for bedre </a:t>
            </a:r>
            <a:r>
              <a:rPr lang="nb-NO" err="1">
                <a:effectLst/>
              </a:rPr>
              <a:t>fóreffektivitet</a:t>
            </a:r>
            <a:r>
              <a:rPr lang="nb-NO">
                <a:effectLst/>
              </a:rPr>
              <a:t> og lavere klimagassutslipp</a:t>
            </a:r>
          </a:p>
        </p:txBody>
      </p:sp>
    </p:spTree>
    <p:extLst>
      <p:ext uri="{BB962C8B-B14F-4D97-AF65-F5344CB8AC3E}">
        <p14:creationId xmlns:p14="http://schemas.microsoft.com/office/powerpoint/2010/main" val="391387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dirty="0"/>
              <a:t>Semintilslutningen i Norge</a:t>
            </a:r>
          </a:p>
        </p:txBody>
      </p:sp>
      <p:graphicFrame>
        <p:nvGraphicFramePr>
          <p:cNvPr id="4" name="Tabell 4">
            <a:extLst>
              <a:ext uri="{FF2B5EF4-FFF2-40B4-BE49-F238E27FC236}">
                <a16:creationId xmlns:a16="http://schemas.microsoft.com/office/drawing/2014/main" id="{EE68B999-911E-4D92-85E6-EF6B3EFD4DF2}"/>
              </a:ext>
            </a:extLst>
          </p:cNvPr>
          <p:cNvGraphicFramePr>
            <a:graphicFrameLocks noGrp="1"/>
          </p:cNvGraphicFramePr>
          <p:nvPr>
            <p:ph idx="1"/>
            <p:extLst>
              <p:ext uri="{D42A27DB-BD31-4B8C-83A1-F6EECF244321}">
                <p14:modId xmlns:p14="http://schemas.microsoft.com/office/powerpoint/2010/main" val="3229526287"/>
              </p:ext>
            </p:extLst>
          </p:nvPr>
        </p:nvGraphicFramePr>
        <p:xfrm>
          <a:off x="3679031" y="1368425"/>
          <a:ext cx="4833937" cy="5194296"/>
        </p:xfrm>
        <a:graphic>
          <a:graphicData uri="http://schemas.openxmlformats.org/drawingml/2006/table">
            <a:tbl>
              <a:tblPr firstRow="1" bandRow="1">
                <a:tableStyleId>{1FECB4D8-DB02-4DC6-A0A2-4F2EBAE1DC90}</a:tableStyleId>
              </a:tblPr>
              <a:tblGrid>
                <a:gridCol w="2810671">
                  <a:extLst>
                    <a:ext uri="{9D8B030D-6E8A-4147-A177-3AD203B41FA5}">
                      <a16:colId xmlns:a16="http://schemas.microsoft.com/office/drawing/2014/main" val="551644635"/>
                    </a:ext>
                  </a:extLst>
                </a:gridCol>
                <a:gridCol w="1074208">
                  <a:extLst>
                    <a:ext uri="{9D8B030D-6E8A-4147-A177-3AD203B41FA5}">
                      <a16:colId xmlns:a16="http://schemas.microsoft.com/office/drawing/2014/main" val="1325398425"/>
                    </a:ext>
                  </a:extLst>
                </a:gridCol>
                <a:gridCol w="949058">
                  <a:extLst>
                    <a:ext uri="{9D8B030D-6E8A-4147-A177-3AD203B41FA5}">
                      <a16:colId xmlns:a16="http://schemas.microsoft.com/office/drawing/2014/main" val="134952691"/>
                    </a:ext>
                  </a:extLst>
                </a:gridCol>
              </a:tblGrid>
              <a:tr h="432858">
                <a:tc>
                  <a:txBody>
                    <a:bodyPr/>
                    <a:lstStyle/>
                    <a:p>
                      <a:r>
                        <a:rPr lang="nb-NO" dirty="0"/>
                        <a:t>Fylke</a:t>
                      </a:r>
                    </a:p>
                  </a:txBody>
                  <a:tcPr/>
                </a:tc>
                <a:tc>
                  <a:txBody>
                    <a:bodyPr/>
                    <a:lstStyle/>
                    <a:p>
                      <a:pPr algn="ctr"/>
                      <a:r>
                        <a:rPr lang="nb-NO" dirty="0"/>
                        <a:t>2020</a:t>
                      </a:r>
                    </a:p>
                  </a:txBody>
                  <a:tcPr/>
                </a:tc>
                <a:tc>
                  <a:txBody>
                    <a:bodyPr/>
                    <a:lstStyle/>
                    <a:p>
                      <a:pPr algn="ctr"/>
                      <a:r>
                        <a:rPr lang="nb-NO" dirty="0"/>
                        <a:t>2021</a:t>
                      </a:r>
                    </a:p>
                  </a:txBody>
                  <a:tcPr/>
                </a:tc>
                <a:extLst>
                  <a:ext uri="{0D108BD9-81ED-4DB2-BD59-A6C34878D82A}">
                    <a16:rowId xmlns:a16="http://schemas.microsoft.com/office/drawing/2014/main" val="1361921022"/>
                  </a:ext>
                </a:extLst>
              </a:tr>
              <a:tr h="432858">
                <a:tc>
                  <a:txBody>
                    <a:bodyPr/>
                    <a:lstStyle/>
                    <a:p>
                      <a:r>
                        <a:rPr lang="nb-NO" dirty="0"/>
                        <a:t>Viken</a:t>
                      </a:r>
                    </a:p>
                  </a:txBody>
                  <a:tcPr/>
                </a:tc>
                <a:tc>
                  <a:txBody>
                    <a:bodyPr/>
                    <a:lstStyle/>
                    <a:p>
                      <a:pPr algn="ctr"/>
                      <a:r>
                        <a:rPr lang="nb-NO" dirty="0">
                          <a:solidFill>
                            <a:schemeClr val="bg2">
                              <a:lumMod val="50000"/>
                            </a:schemeClr>
                          </a:solidFill>
                        </a:rPr>
                        <a:t>87,3</a:t>
                      </a:r>
                    </a:p>
                  </a:txBody>
                  <a:tcPr/>
                </a:tc>
                <a:tc>
                  <a:txBody>
                    <a:bodyPr/>
                    <a:lstStyle/>
                    <a:p>
                      <a:pPr algn="ctr"/>
                      <a:r>
                        <a:rPr lang="nb-NO" dirty="0"/>
                        <a:t>87,5</a:t>
                      </a:r>
                    </a:p>
                  </a:txBody>
                  <a:tcPr/>
                </a:tc>
                <a:extLst>
                  <a:ext uri="{0D108BD9-81ED-4DB2-BD59-A6C34878D82A}">
                    <a16:rowId xmlns:a16="http://schemas.microsoft.com/office/drawing/2014/main" val="1423170621"/>
                  </a:ext>
                </a:extLst>
              </a:tr>
              <a:tr h="432858">
                <a:tc>
                  <a:txBody>
                    <a:bodyPr/>
                    <a:lstStyle/>
                    <a:p>
                      <a:r>
                        <a:rPr lang="nb-NO" dirty="0"/>
                        <a:t>Innlandet</a:t>
                      </a:r>
                    </a:p>
                  </a:txBody>
                  <a:tcPr/>
                </a:tc>
                <a:tc>
                  <a:txBody>
                    <a:bodyPr/>
                    <a:lstStyle/>
                    <a:p>
                      <a:pPr algn="ctr"/>
                      <a:r>
                        <a:rPr lang="nb-NO" dirty="0">
                          <a:solidFill>
                            <a:schemeClr val="bg2">
                              <a:lumMod val="50000"/>
                            </a:schemeClr>
                          </a:solidFill>
                        </a:rPr>
                        <a:t>87,3</a:t>
                      </a:r>
                    </a:p>
                  </a:txBody>
                  <a:tcPr/>
                </a:tc>
                <a:tc>
                  <a:txBody>
                    <a:bodyPr/>
                    <a:lstStyle/>
                    <a:p>
                      <a:pPr algn="ctr"/>
                      <a:r>
                        <a:rPr lang="nb-NO" dirty="0"/>
                        <a:t>87,4</a:t>
                      </a:r>
                    </a:p>
                  </a:txBody>
                  <a:tcPr/>
                </a:tc>
                <a:extLst>
                  <a:ext uri="{0D108BD9-81ED-4DB2-BD59-A6C34878D82A}">
                    <a16:rowId xmlns:a16="http://schemas.microsoft.com/office/drawing/2014/main" val="3709963170"/>
                  </a:ext>
                </a:extLst>
              </a:tr>
              <a:tr h="432858">
                <a:tc>
                  <a:txBody>
                    <a:bodyPr/>
                    <a:lstStyle/>
                    <a:p>
                      <a:r>
                        <a:rPr lang="nb-NO" dirty="0"/>
                        <a:t>Vestfold og Telemark</a:t>
                      </a:r>
                    </a:p>
                  </a:txBody>
                  <a:tcPr/>
                </a:tc>
                <a:tc>
                  <a:txBody>
                    <a:bodyPr/>
                    <a:lstStyle/>
                    <a:p>
                      <a:pPr algn="ctr"/>
                      <a:r>
                        <a:rPr lang="nb-NO" dirty="0">
                          <a:solidFill>
                            <a:schemeClr val="bg2">
                              <a:lumMod val="50000"/>
                            </a:schemeClr>
                          </a:solidFill>
                        </a:rPr>
                        <a:t>89,9</a:t>
                      </a:r>
                    </a:p>
                  </a:txBody>
                  <a:tcPr/>
                </a:tc>
                <a:tc>
                  <a:txBody>
                    <a:bodyPr/>
                    <a:lstStyle/>
                    <a:p>
                      <a:pPr algn="ctr"/>
                      <a:r>
                        <a:rPr lang="nb-NO" dirty="0"/>
                        <a:t>91,9</a:t>
                      </a:r>
                    </a:p>
                  </a:txBody>
                  <a:tcPr/>
                </a:tc>
                <a:extLst>
                  <a:ext uri="{0D108BD9-81ED-4DB2-BD59-A6C34878D82A}">
                    <a16:rowId xmlns:a16="http://schemas.microsoft.com/office/drawing/2014/main" val="2865928743"/>
                  </a:ext>
                </a:extLst>
              </a:tr>
              <a:tr h="432858">
                <a:tc>
                  <a:txBody>
                    <a:bodyPr/>
                    <a:lstStyle/>
                    <a:p>
                      <a:r>
                        <a:rPr lang="nb-NO" dirty="0"/>
                        <a:t>Agder</a:t>
                      </a:r>
                    </a:p>
                  </a:txBody>
                  <a:tcPr/>
                </a:tc>
                <a:tc>
                  <a:txBody>
                    <a:bodyPr/>
                    <a:lstStyle/>
                    <a:p>
                      <a:pPr algn="ctr"/>
                      <a:r>
                        <a:rPr lang="nb-NO" dirty="0">
                          <a:solidFill>
                            <a:schemeClr val="bg2">
                              <a:lumMod val="50000"/>
                            </a:schemeClr>
                          </a:solidFill>
                        </a:rPr>
                        <a:t>78,0</a:t>
                      </a:r>
                    </a:p>
                  </a:txBody>
                  <a:tcPr/>
                </a:tc>
                <a:tc>
                  <a:txBody>
                    <a:bodyPr/>
                    <a:lstStyle/>
                    <a:p>
                      <a:pPr algn="ctr"/>
                      <a:r>
                        <a:rPr lang="nb-NO" dirty="0"/>
                        <a:t>77,2</a:t>
                      </a:r>
                    </a:p>
                  </a:txBody>
                  <a:tcPr/>
                </a:tc>
                <a:extLst>
                  <a:ext uri="{0D108BD9-81ED-4DB2-BD59-A6C34878D82A}">
                    <a16:rowId xmlns:a16="http://schemas.microsoft.com/office/drawing/2014/main" val="2796387626"/>
                  </a:ext>
                </a:extLst>
              </a:tr>
              <a:tr h="432858">
                <a:tc>
                  <a:txBody>
                    <a:bodyPr/>
                    <a:lstStyle/>
                    <a:p>
                      <a:r>
                        <a:rPr lang="nb-NO" dirty="0"/>
                        <a:t>Rogaland</a:t>
                      </a:r>
                    </a:p>
                  </a:txBody>
                  <a:tcPr/>
                </a:tc>
                <a:tc>
                  <a:txBody>
                    <a:bodyPr/>
                    <a:lstStyle/>
                    <a:p>
                      <a:pPr algn="ctr"/>
                      <a:r>
                        <a:rPr lang="nb-NO" dirty="0">
                          <a:solidFill>
                            <a:schemeClr val="bg2">
                              <a:lumMod val="50000"/>
                            </a:schemeClr>
                          </a:solidFill>
                        </a:rPr>
                        <a:t>76,6</a:t>
                      </a:r>
                    </a:p>
                  </a:txBody>
                  <a:tcPr/>
                </a:tc>
                <a:tc>
                  <a:txBody>
                    <a:bodyPr/>
                    <a:lstStyle/>
                    <a:p>
                      <a:pPr algn="ctr"/>
                      <a:r>
                        <a:rPr lang="nb-NO" dirty="0"/>
                        <a:t>75,5</a:t>
                      </a:r>
                    </a:p>
                  </a:txBody>
                  <a:tcPr/>
                </a:tc>
                <a:extLst>
                  <a:ext uri="{0D108BD9-81ED-4DB2-BD59-A6C34878D82A}">
                    <a16:rowId xmlns:a16="http://schemas.microsoft.com/office/drawing/2014/main" val="707845866"/>
                  </a:ext>
                </a:extLst>
              </a:tr>
              <a:tr h="432858">
                <a:tc>
                  <a:txBody>
                    <a:bodyPr/>
                    <a:lstStyle/>
                    <a:p>
                      <a:r>
                        <a:rPr lang="nb-NO" dirty="0" err="1"/>
                        <a:t>Vestland</a:t>
                      </a:r>
                      <a:endParaRPr lang="nb-NO" dirty="0"/>
                    </a:p>
                  </a:txBody>
                  <a:tcPr/>
                </a:tc>
                <a:tc>
                  <a:txBody>
                    <a:bodyPr/>
                    <a:lstStyle/>
                    <a:p>
                      <a:pPr algn="ctr"/>
                      <a:r>
                        <a:rPr lang="nb-NO" dirty="0">
                          <a:solidFill>
                            <a:schemeClr val="bg2">
                              <a:lumMod val="50000"/>
                            </a:schemeClr>
                          </a:solidFill>
                        </a:rPr>
                        <a:t>92,4</a:t>
                      </a:r>
                    </a:p>
                  </a:txBody>
                  <a:tcPr/>
                </a:tc>
                <a:tc>
                  <a:txBody>
                    <a:bodyPr/>
                    <a:lstStyle/>
                    <a:p>
                      <a:pPr algn="ctr"/>
                      <a:r>
                        <a:rPr lang="nb-NO" dirty="0"/>
                        <a:t>91,9</a:t>
                      </a:r>
                    </a:p>
                  </a:txBody>
                  <a:tcPr/>
                </a:tc>
                <a:extLst>
                  <a:ext uri="{0D108BD9-81ED-4DB2-BD59-A6C34878D82A}">
                    <a16:rowId xmlns:a16="http://schemas.microsoft.com/office/drawing/2014/main" val="3732985439"/>
                  </a:ext>
                </a:extLst>
              </a:tr>
              <a:tr h="432858">
                <a:tc>
                  <a:txBody>
                    <a:bodyPr/>
                    <a:lstStyle/>
                    <a:p>
                      <a:r>
                        <a:rPr lang="nb-NO" dirty="0"/>
                        <a:t>Møre og Romsdal</a:t>
                      </a:r>
                    </a:p>
                  </a:txBody>
                  <a:tcPr/>
                </a:tc>
                <a:tc>
                  <a:txBody>
                    <a:bodyPr/>
                    <a:lstStyle/>
                    <a:p>
                      <a:pPr algn="ctr"/>
                      <a:r>
                        <a:rPr lang="nb-NO" dirty="0">
                          <a:solidFill>
                            <a:schemeClr val="bg2">
                              <a:lumMod val="50000"/>
                            </a:schemeClr>
                          </a:solidFill>
                        </a:rPr>
                        <a:t>90,2</a:t>
                      </a:r>
                    </a:p>
                  </a:txBody>
                  <a:tcPr/>
                </a:tc>
                <a:tc>
                  <a:txBody>
                    <a:bodyPr/>
                    <a:lstStyle/>
                    <a:p>
                      <a:pPr algn="ctr"/>
                      <a:r>
                        <a:rPr lang="nb-NO" dirty="0"/>
                        <a:t>90,8</a:t>
                      </a:r>
                    </a:p>
                  </a:txBody>
                  <a:tcPr/>
                </a:tc>
                <a:extLst>
                  <a:ext uri="{0D108BD9-81ED-4DB2-BD59-A6C34878D82A}">
                    <a16:rowId xmlns:a16="http://schemas.microsoft.com/office/drawing/2014/main" val="1319118936"/>
                  </a:ext>
                </a:extLst>
              </a:tr>
              <a:tr h="432858">
                <a:tc>
                  <a:txBody>
                    <a:bodyPr/>
                    <a:lstStyle/>
                    <a:p>
                      <a:r>
                        <a:rPr lang="nb-NO" dirty="0"/>
                        <a:t>Trøndelag</a:t>
                      </a:r>
                    </a:p>
                  </a:txBody>
                  <a:tcPr/>
                </a:tc>
                <a:tc>
                  <a:txBody>
                    <a:bodyPr/>
                    <a:lstStyle/>
                    <a:p>
                      <a:pPr algn="ctr"/>
                      <a:r>
                        <a:rPr lang="nb-NO" dirty="0">
                          <a:solidFill>
                            <a:schemeClr val="bg2">
                              <a:lumMod val="50000"/>
                            </a:schemeClr>
                          </a:solidFill>
                        </a:rPr>
                        <a:t>90,3</a:t>
                      </a:r>
                    </a:p>
                  </a:txBody>
                  <a:tcPr/>
                </a:tc>
                <a:tc>
                  <a:txBody>
                    <a:bodyPr/>
                    <a:lstStyle/>
                    <a:p>
                      <a:pPr algn="ctr"/>
                      <a:r>
                        <a:rPr lang="nb-NO" dirty="0"/>
                        <a:t>89,7</a:t>
                      </a:r>
                    </a:p>
                  </a:txBody>
                  <a:tcPr/>
                </a:tc>
                <a:extLst>
                  <a:ext uri="{0D108BD9-81ED-4DB2-BD59-A6C34878D82A}">
                    <a16:rowId xmlns:a16="http://schemas.microsoft.com/office/drawing/2014/main" val="540765568"/>
                  </a:ext>
                </a:extLst>
              </a:tr>
              <a:tr h="432858">
                <a:tc>
                  <a:txBody>
                    <a:bodyPr/>
                    <a:lstStyle/>
                    <a:p>
                      <a:r>
                        <a:rPr lang="nb-NO" dirty="0"/>
                        <a:t>Nordland</a:t>
                      </a:r>
                    </a:p>
                  </a:txBody>
                  <a:tcPr/>
                </a:tc>
                <a:tc>
                  <a:txBody>
                    <a:bodyPr/>
                    <a:lstStyle/>
                    <a:p>
                      <a:pPr algn="ctr"/>
                      <a:r>
                        <a:rPr lang="nb-NO" dirty="0">
                          <a:solidFill>
                            <a:schemeClr val="bg2">
                              <a:lumMod val="50000"/>
                            </a:schemeClr>
                          </a:solidFill>
                        </a:rPr>
                        <a:t>89,0</a:t>
                      </a:r>
                    </a:p>
                  </a:txBody>
                  <a:tcPr/>
                </a:tc>
                <a:tc>
                  <a:txBody>
                    <a:bodyPr/>
                    <a:lstStyle/>
                    <a:p>
                      <a:pPr algn="ctr"/>
                      <a:r>
                        <a:rPr lang="nb-NO" dirty="0"/>
                        <a:t>88,0</a:t>
                      </a:r>
                    </a:p>
                  </a:txBody>
                  <a:tcPr/>
                </a:tc>
                <a:extLst>
                  <a:ext uri="{0D108BD9-81ED-4DB2-BD59-A6C34878D82A}">
                    <a16:rowId xmlns:a16="http://schemas.microsoft.com/office/drawing/2014/main" val="3936458292"/>
                  </a:ext>
                </a:extLst>
              </a:tr>
              <a:tr h="432858">
                <a:tc>
                  <a:txBody>
                    <a:bodyPr/>
                    <a:lstStyle/>
                    <a:p>
                      <a:r>
                        <a:rPr lang="nb-NO" dirty="0"/>
                        <a:t>Troms og Finnmark</a:t>
                      </a:r>
                    </a:p>
                  </a:txBody>
                  <a:tcPr/>
                </a:tc>
                <a:tc>
                  <a:txBody>
                    <a:bodyPr/>
                    <a:lstStyle/>
                    <a:p>
                      <a:pPr algn="ctr"/>
                      <a:r>
                        <a:rPr lang="nb-NO" dirty="0">
                          <a:solidFill>
                            <a:schemeClr val="bg2">
                              <a:lumMod val="50000"/>
                            </a:schemeClr>
                          </a:solidFill>
                        </a:rPr>
                        <a:t>84,8</a:t>
                      </a:r>
                    </a:p>
                  </a:txBody>
                  <a:tcPr/>
                </a:tc>
                <a:tc>
                  <a:txBody>
                    <a:bodyPr/>
                    <a:lstStyle/>
                    <a:p>
                      <a:pPr algn="ctr"/>
                      <a:r>
                        <a:rPr lang="nb-NO" dirty="0"/>
                        <a:t>84,7</a:t>
                      </a:r>
                    </a:p>
                  </a:txBody>
                  <a:tcPr/>
                </a:tc>
                <a:extLst>
                  <a:ext uri="{0D108BD9-81ED-4DB2-BD59-A6C34878D82A}">
                    <a16:rowId xmlns:a16="http://schemas.microsoft.com/office/drawing/2014/main" val="3763748504"/>
                  </a:ext>
                </a:extLst>
              </a:tr>
              <a:tr h="432858">
                <a:tc>
                  <a:txBody>
                    <a:bodyPr/>
                    <a:lstStyle/>
                    <a:p>
                      <a:r>
                        <a:rPr lang="nb-NO" b="1" dirty="0"/>
                        <a:t>Landet</a:t>
                      </a:r>
                    </a:p>
                  </a:txBody>
                  <a:tcPr/>
                </a:tc>
                <a:tc>
                  <a:txBody>
                    <a:bodyPr/>
                    <a:lstStyle/>
                    <a:p>
                      <a:pPr algn="ctr"/>
                      <a:r>
                        <a:rPr lang="nb-NO" b="1" dirty="0">
                          <a:solidFill>
                            <a:schemeClr val="bg1">
                              <a:lumMod val="50000"/>
                            </a:schemeClr>
                          </a:solidFill>
                        </a:rPr>
                        <a:t>86,8</a:t>
                      </a:r>
                    </a:p>
                  </a:txBody>
                  <a:tcPr/>
                </a:tc>
                <a:tc>
                  <a:txBody>
                    <a:bodyPr/>
                    <a:lstStyle/>
                    <a:p>
                      <a:pPr algn="ctr"/>
                      <a:r>
                        <a:rPr lang="nb-NO" b="1" dirty="0"/>
                        <a:t>86,5</a:t>
                      </a:r>
                    </a:p>
                  </a:txBody>
                  <a:tcPr/>
                </a:tc>
                <a:extLst>
                  <a:ext uri="{0D108BD9-81ED-4DB2-BD59-A6C34878D82A}">
                    <a16:rowId xmlns:a16="http://schemas.microsoft.com/office/drawing/2014/main" val="3598172374"/>
                  </a:ext>
                </a:extLst>
              </a:tr>
            </a:tbl>
          </a:graphicData>
        </a:graphic>
      </p:graphicFrame>
    </p:spTree>
    <p:extLst>
      <p:ext uri="{BB962C8B-B14F-4D97-AF65-F5344CB8AC3E}">
        <p14:creationId xmlns:p14="http://schemas.microsoft.com/office/powerpoint/2010/main" val="232392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604669"/>
            <a:ext cx="10740025" cy="775597"/>
          </a:xfrm>
        </p:spPr>
        <p:txBody>
          <a:bodyPr wrap="square" anchor="ctr">
            <a:normAutofit/>
          </a:bodyPr>
          <a:lstStyle/>
          <a:p>
            <a:r>
              <a:rPr lang="nb-NO" dirty="0"/>
              <a:t>Regnskap 2021</a:t>
            </a:r>
          </a:p>
        </p:txBody>
      </p:sp>
      <p:pic>
        <p:nvPicPr>
          <p:cNvPr id="6" name="Bilde 6" descr="Et bilde som inneholder bord&#10;&#10;Automatisk generert beskrivelse">
            <a:extLst>
              <a:ext uri="{FF2B5EF4-FFF2-40B4-BE49-F238E27FC236}">
                <a16:creationId xmlns:a16="http://schemas.microsoft.com/office/drawing/2014/main" id="{CD85C43A-6FA0-463C-B0A8-146F15E65D52}"/>
              </a:ext>
            </a:extLst>
          </p:cNvPr>
          <p:cNvPicPr>
            <a:picLocks noChangeAspect="1"/>
          </p:cNvPicPr>
          <p:nvPr/>
        </p:nvPicPr>
        <p:blipFill>
          <a:blip r:embed="rId3"/>
          <a:stretch>
            <a:fillRect/>
          </a:stretch>
        </p:blipFill>
        <p:spPr>
          <a:xfrm>
            <a:off x="1714002" y="1730598"/>
            <a:ext cx="8763995" cy="3953682"/>
          </a:xfrm>
          <a:prstGeom prst="rect">
            <a:avLst/>
          </a:prstGeom>
          <a:noFill/>
        </p:spPr>
      </p:pic>
    </p:spTree>
    <p:extLst>
      <p:ext uri="{BB962C8B-B14F-4D97-AF65-F5344CB8AC3E}">
        <p14:creationId xmlns:p14="http://schemas.microsoft.com/office/powerpoint/2010/main" val="329134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FEB23A3-17EA-4F73-9C62-D10C7ED0CA4F}"/>
              </a:ext>
            </a:extLst>
          </p:cNvPr>
          <p:cNvSpPr/>
          <p:nvPr/>
        </p:nvSpPr>
        <p:spPr>
          <a:xfrm>
            <a:off x="9667875" y="3088783"/>
            <a:ext cx="2211656" cy="144664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dirty="0"/>
              <a:t>Avlsstatuett 2021: </a:t>
            </a:r>
            <a:r>
              <a:rPr lang="nb-NO" dirty="0"/>
              <a:t>12172 </a:t>
            </a:r>
            <a:r>
              <a:rPr lang="nb-NO" dirty="0" err="1"/>
              <a:t>Dynjo</a:t>
            </a:r>
            <a:endParaRPr lang="nb-NO" dirty="0"/>
          </a:p>
        </p:txBody>
      </p:sp>
      <p:pic>
        <p:nvPicPr>
          <p:cNvPr id="5" name="Plassholder for innhold 4" descr="Et bilde som inneholder gress, ku, utendørs, himmel&#10;&#10;Automatisk generert beskrivelse">
            <a:extLst>
              <a:ext uri="{FF2B5EF4-FFF2-40B4-BE49-F238E27FC236}">
                <a16:creationId xmlns:a16="http://schemas.microsoft.com/office/drawing/2014/main" id="{F4440402-CAE9-4646-BDC6-AFDE18F7802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20283" y="1625600"/>
            <a:ext cx="6527007" cy="4351338"/>
          </a:xfrm>
        </p:spPr>
      </p:pic>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46322" y="4406015"/>
            <a:ext cx="1695772" cy="260819"/>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800" dirty="0"/>
              <a:t>Avlsverdi: 50</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224769" y="2870598"/>
            <a:ext cx="2538878" cy="896992"/>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dirty="0">
                <a:solidFill>
                  <a:srgbClr val="000000"/>
                </a:solidFill>
                <a:latin typeface="Arial"/>
              </a:rPr>
              <a:t>Oppdretter:</a:t>
            </a:r>
          </a:p>
          <a:p>
            <a:pPr marL="0" lvl="0" indent="0" algn="ctr" rtl="0">
              <a:lnSpc>
                <a:spcPct val="100000"/>
              </a:lnSpc>
              <a:buNone/>
            </a:pPr>
            <a:r>
              <a:rPr lang="nb-NO" sz="1600" dirty="0">
                <a:solidFill>
                  <a:srgbClr val="000000"/>
                </a:solidFill>
                <a:latin typeface="Arial"/>
              </a:rPr>
              <a:t>Anne Bakke Handeland og Frode Handeland</a:t>
            </a:r>
          </a:p>
          <a:p>
            <a:pPr marL="0" lvl="0" indent="0" algn="ctr" rtl="0">
              <a:lnSpc>
                <a:spcPct val="100000"/>
              </a:lnSpc>
              <a:buNone/>
            </a:pPr>
            <a:r>
              <a:rPr lang="nb-NO" sz="1600" dirty="0">
                <a:solidFill>
                  <a:srgbClr val="000000"/>
                </a:solidFill>
                <a:latin typeface="Arial"/>
              </a:rPr>
              <a:t>5550 Sveio</a:t>
            </a:r>
          </a:p>
        </p:txBody>
      </p:sp>
      <p:sp>
        <p:nvSpPr>
          <p:cNvPr id="8" name="Plassholder for innhold 2">
            <a:extLst>
              <a:ext uri="{FF2B5EF4-FFF2-40B4-BE49-F238E27FC236}">
                <a16:creationId xmlns:a16="http://schemas.microsoft.com/office/drawing/2014/main" id="{348135EB-F59B-4D8C-8478-DA628D85A431}"/>
              </a:ext>
            </a:extLst>
          </p:cNvPr>
          <p:cNvSpPr txBox="1">
            <a:spLocks/>
          </p:cNvSpPr>
          <p:nvPr/>
        </p:nvSpPr>
        <p:spPr bwMode="auto">
          <a:xfrm>
            <a:off x="9667875" y="3088783"/>
            <a:ext cx="2211656" cy="1446641"/>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a:solidFill>
                  <a:schemeClr val="bg1"/>
                </a:solidFill>
                <a:latin typeface="Arial"/>
              </a:rPr>
              <a:t>Geno sin avlsstatuett er en kalv støpt i bronse, festet på sokkel, med inskripsjon. I tillegg utbetales en pengepremie på 10 000kr. Tildeles oppdretter av den beste norskfødte eliteoksen</a:t>
            </a:r>
          </a:p>
        </p:txBody>
      </p:sp>
    </p:spTree>
    <p:extLst>
      <p:ext uri="{BB962C8B-B14F-4D97-AF65-F5344CB8AC3E}">
        <p14:creationId xmlns:p14="http://schemas.microsoft.com/office/powerpoint/2010/main" val="380902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dirty="0"/>
              <a:t>Eksportprisen 2021: </a:t>
            </a:r>
            <a:r>
              <a:rPr lang="nb-NO" dirty="0"/>
              <a:t>11876 Alm</a:t>
            </a:r>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94942" y="4286797"/>
            <a:ext cx="1450502" cy="276004"/>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dirty="0"/>
              <a:t>Avlsverdi: 35</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312469" y="2947846"/>
            <a:ext cx="2215448" cy="872608"/>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dirty="0">
                <a:solidFill>
                  <a:srgbClr val="000000"/>
                </a:solidFill>
                <a:latin typeface="Arial"/>
              </a:rPr>
              <a:t>Oppdretter:</a:t>
            </a:r>
          </a:p>
          <a:p>
            <a:pPr marL="0" lvl="0" indent="0" algn="ctr" rtl="0">
              <a:lnSpc>
                <a:spcPct val="100000"/>
              </a:lnSpc>
              <a:buNone/>
            </a:pPr>
            <a:r>
              <a:rPr lang="nb-NO" sz="1600" dirty="0">
                <a:solidFill>
                  <a:srgbClr val="000000"/>
                </a:solidFill>
                <a:latin typeface="Arial"/>
              </a:rPr>
              <a:t>Margunn Nummedal og Harald Børstad</a:t>
            </a:r>
          </a:p>
          <a:p>
            <a:pPr marL="0" lvl="0" indent="0" algn="ctr" rtl="0">
              <a:lnSpc>
                <a:spcPct val="100000"/>
              </a:lnSpc>
              <a:buNone/>
            </a:pPr>
            <a:r>
              <a:rPr lang="nb-NO" sz="1600" dirty="0">
                <a:solidFill>
                  <a:srgbClr val="000000"/>
                </a:solidFill>
                <a:latin typeface="Arial"/>
              </a:rPr>
              <a:t>2822 Bybrua</a:t>
            </a:r>
          </a:p>
        </p:txBody>
      </p:sp>
      <p:pic>
        <p:nvPicPr>
          <p:cNvPr id="4" name="Bilde 3" descr="Et bilde som inneholder gress, ku, utendørs, himmel&#10;&#10;Automatisk generert beskrivelse">
            <a:extLst>
              <a:ext uri="{FF2B5EF4-FFF2-40B4-BE49-F238E27FC236}">
                <a16:creationId xmlns:a16="http://schemas.microsoft.com/office/drawing/2014/main" id="{C1DB2467-BC09-410B-A3FE-B81E1DFD8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7380" y="1644650"/>
            <a:ext cx="6519910" cy="4351338"/>
          </a:xfrm>
          <a:prstGeom prst="rect">
            <a:avLst/>
          </a:prstGeom>
        </p:spPr>
      </p:pic>
      <p:sp>
        <p:nvSpPr>
          <p:cNvPr id="10" name="Rektangel 9">
            <a:extLst>
              <a:ext uri="{FF2B5EF4-FFF2-40B4-BE49-F238E27FC236}">
                <a16:creationId xmlns:a16="http://schemas.microsoft.com/office/drawing/2014/main" id="{C7332856-5F4E-47CB-945F-861BCCFAF99F}"/>
              </a:ext>
            </a:extLst>
          </p:cNvPr>
          <p:cNvSpPr/>
          <p:nvPr/>
        </p:nvSpPr>
        <p:spPr>
          <a:xfrm>
            <a:off x="9667875" y="3044898"/>
            <a:ext cx="2211656" cy="152095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2">
            <a:extLst>
              <a:ext uri="{FF2B5EF4-FFF2-40B4-BE49-F238E27FC236}">
                <a16:creationId xmlns:a16="http://schemas.microsoft.com/office/drawing/2014/main" id="{D2D37F8C-2901-4E1B-AAC8-17B5B2799E13}"/>
              </a:ext>
            </a:extLst>
          </p:cNvPr>
          <p:cNvSpPr txBox="1">
            <a:spLocks/>
          </p:cNvSpPr>
          <p:nvPr/>
        </p:nvSpPr>
        <p:spPr bwMode="auto">
          <a:xfrm>
            <a:off x="9667875" y="3044898"/>
            <a:ext cx="2211656" cy="1390563"/>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a:solidFill>
                  <a:schemeClr val="bg1"/>
                </a:solidFill>
                <a:latin typeface="Arial"/>
              </a:rPr>
              <a:t>Geno sin eksportpris er en pengepremie på 10 000 kr, samt en gravert bjelle. Prisen tildeles oppdretter av NRF-oksen som det har vært størst sædeksport av, regnet i kroner.</a:t>
            </a:r>
          </a:p>
        </p:txBody>
      </p:sp>
    </p:spTree>
    <p:extLst>
      <p:ext uri="{BB962C8B-B14F-4D97-AF65-F5344CB8AC3E}">
        <p14:creationId xmlns:p14="http://schemas.microsoft.com/office/powerpoint/2010/main" val="294255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dirty="0"/>
              <a:t>Norturas pris for beste NRF-kjøttokse 2021: </a:t>
            </a:r>
            <a:r>
              <a:rPr lang="nb-NO" dirty="0"/>
              <a:t>12174 </a:t>
            </a:r>
            <a:r>
              <a:rPr lang="nb-NO" dirty="0" err="1"/>
              <a:t>Langgard</a:t>
            </a:r>
            <a:r>
              <a:rPr lang="nb-NO" dirty="0"/>
              <a:t> P</a:t>
            </a:r>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93860" y="4112686"/>
            <a:ext cx="1450502" cy="276004"/>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dirty="0"/>
              <a:t>Avlsverdi: 42</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405832" y="2931296"/>
            <a:ext cx="2026566" cy="1014125"/>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dirty="0">
                <a:solidFill>
                  <a:srgbClr val="000000"/>
                </a:solidFill>
                <a:latin typeface="Arial"/>
              </a:rPr>
              <a:t>Oppdretter:</a:t>
            </a:r>
          </a:p>
          <a:p>
            <a:pPr marL="0" lvl="0" indent="0" algn="ctr" rtl="0">
              <a:lnSpc>
                <a:spcPct val="100000"/>
              </a:lnSpc>
              <a:buNone/>
            </a:pPr>
            <a:r>
              <a:rPr lang="nb-NO" sz="1600" dirty="0">
                <a:solidFill>
                  <a:srgbClr val="000000"/>
                </a:solidFill>
                <a:latin typeface="Arial"/>
              </a:rPr>
              <a:t>Ida Nymoen og Ola Gjermund Nymoen</a:t>
            </a:r>
          </a:p>
          <a:p>
            <a:pPr marL="0" lvl="0" indent="0" algn="ctr" rtl="0">
              <a:lnSpc>
                <a:spcPct val="100000"/>
              </a:lnSpc>
              <a:buNone/>
            </a:pPr>
            <a:r>
              <a:rPr lang="nb-NO" sz="1600" dirty="0">
                <a:solidFill>
                  <a:srgbClr val="000000"/>
                </a:solidFill>
                <a:latin typeface="Arial"/>
              </a:rPr>
              <a:t>2420 Trysil</a:t>
            </a:r>
          </a:p>
        </p:txBody>
      </p:sp>
      <p:pic>
        <p:nvPicPr>
          <p:cNvPr id="4" name="Bilde 3" descr="Et bilde som inneholder gress, ku, himmel, utendørs&#10;&#10;Automatisk generert beskrivelse">
            <a:extLst>
              <a:ext uri="{FF2B5EF4-FFF2-40B4-BE49-F238E27FC236}">
                <a16:creationId xmlns:a16="http://schemas.microsoft.com/office/drawing/2014/main" id="{734B3B19-CB0C-4526-9849-1CB95DE9FE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0283" y="1616075"/>
            <a:ext cx="6527008" cy="4351338"/>
          </a:xfrm>
          <a:prstGeom prst="rect">
            <a:avLst/>
          </a:prstGeom>
        </p:spPr>
      </p:pic>
      <p:sp>
        <p:nvSpPr>
          <p:cNvPr id="10" name="Plassholder for innhold 6">
            <a:extLst>
              <a:ext uri="{FF2B5EF4-FFF2-40B4-BE49-F238E27FC236}">
                <a16:creationId xmlns:a16="http://schemas.microsoft.com/office/drawing/2014/main" id="{A81F0F4D-17C9-4E8D-8C6A-36D5759D5C39}"/>
              </a:ext>
            </a:extLst>
          </p:cNvPr>
          <p:cNvSpPr txBox="1">
            <a:spLocks/>
          </p:cNvSpPr>
          <p:nvPr/>
        </p:nvSpPr>
        <p:spPr>
          <a:xfrm>
            <a:off x="561161" y="4595666"/>
            <a:ext cx="1738538" cy="196792"/>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dirty="0"/>
              <a:t>Kjøttindeks: 128</a:t>
            </a:r>
          </a:p>
        </p:txBody>
      </p:sp>
      <p:sp>
        <p:nvSpPr>
          <p:cNvPr id="8" name="Rektangel 7">
            <a:extLst>
              <a:ext uri="{FF2B5EF4-FFF2-40B4-BE49-F238E27FC236}">
                <a16:creationId xmlns:a16="http://schemas.microsoft.com/office/drawing/2014/main" id="{3FD25AF0-9610-4511-9A9B-8360732C43AE}"/>
              </a:ext>
            </a:extLst>
          </p:cNvPr>
          <p:cNvSpPr/>
          <p:nvPr/>
        </p:nvSpPr>
        <p:spPr>
          <a:xfrm>
            <a:off x="9667875" y="3236233"/>
            <a:ext cx="2211656" cy="111102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innhold 2">
            <a:extLst>
              <a:ext uri="{FF2B5EF4-FFF2-40B4-BE49-F238E27FC236}">
                <a16:creationId xmlns:a16="http://schemas.microsoft.com/office/drawing/2014/main" id="{640AFEAB-80D0-4720-9702-B37128614199}"/>
              </a:ext>
            </a:extLst>
          </p:cNvPr>
          <p:cNvSpPr txBox="1">
            <a:spLocks/>
          </p:cNvSpPr>
          <p:nvPr/>
        </p:nvSpPr>
        <p:spPr bwMode="auto">
          <a:xfrm>
            <a:off x="9667875" y="3245441"/>
            <a:ext cx="2211656" cy="1097780"/>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a:solidFill>
                  <a:schemeClr val="bg1"/>
                </a:solidFill>
                <a:latin typeface="Arial"/>
              </a:rPr>
              <a:t>Norturas pris for beste NRF-kjøttokse er en plakett fra Nortura. Tildeles oksen som har høyest oppnådde kjøttindeks (110 eller mer)</a:t>
            </a:r>
          </a:p>
        </p:txBody>
      </p:sp>
    </p:spTree>
    <p:extLst>
      <p:ext uri="{BB962C8B-B14F-4D97-AF65-F5344CB8AC3E}">
        <p14:creationId xmlns:p14="http://schemas.microsoft.com/office/powerpoint/2010/main" val="217131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13775" y="798568"/>
            <a:ext cx="10740025" cy="387798"/>
          </a:xfrm>
        </p:spPr>
        <p:txBody>
          <a:bodyPr/>
          <a:lstStyle/>
          <a:p>
            <a:r>
              <a:rPr lang="nb-NO" b="0" dirty="0"/>
              <a:t>Beste </a:t>
            </a:r>
            <a:r>
              <a:rPr lang="nb-NO" b="0" dirty="0" err="1"/>
              <a:t>Elitekvige</a:t>
            </a:r>
            <a:r>
              <a:rPr lang="nb-NO" b="0" dirty="0"/>
              <a:t> 2021: </a:t>
            </a:r>
            <a:r>
              <a:rPr lang="nb-NO" dirty="0"/>
              <a:t>80286 </a:t>
            </a:r>
            <a:r>
              <a:rPr lang="nb-NO" dirty="0" err="1"/>
              <a:t>Caisa</a:t>
            </a:r>
            <a:endParaRPr lang="nb-NO" dirty="0"/>
          </a:p>
        </p:txBody>
      </p:sp>
      <p:sp>
        <p:nvSpPr>
          <p:cNvPr id="6" name="Plassholder for innhold 6">
            <a:extLst>
              <a:ext uri="{FF2B5EF4-FFF2-40B4-BE49-F238E27FC236}">
                <a16:creationId xmlns:a16="http://schemas.microsoft.com/office/drawing/2014/main" id="{0E0625F4-FB42-47A0-B7DF-A0C7756FC391}"/>
              </a:ext>
            </a:extLst>
          </p:cNvPr>
          <p:cNvSpPr txBox="1">
            <a:spLocks/>
          </p:cNvSpPr>
          <p:nvPr/>
        </p:nvSpPr>
        <p:spPr>
          <a:xfrm>
            <a:off x="693860" y="3945421"/>
            <a:ext cx="1450502" cy="276004"/>
          </a:xfrm>
          <a:prstGeom prst="rect">
            <a:avLst/>
          </a:prstGeom>
        </p:spPr>
        <p:txBody>
          <a:bodyPr vert="horz" lIns="91436" tIns="45718" rIns="91436" bIns="45718" numCol="1" rtlCol="0">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1600" dirty="0"/>
              <a:t>Avlsverdi: 52</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405832" y="2931296"/>
            <a:ext cx="2026566" cy="869973"/>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600" b="1" dirty="0">
                <a:solidFill>
                  <a:srgbClr val="000000"/>
                </a:solidFill>
                <a:latin typeface="Arial"/>
              </a:rPr>
              <a:t>Oppdretter:</a:t>
            </a:r>
          </a:p>
          <a:p>
            <a:pPr marL="0" lvl="0" indent="0" algn="ctr" rtl="0">
              <a:lnSpc>
                <a:spcPct val="100000"/>
              </a:lnSpc>
              <a:buNone/>
            </a:pPr>
            <a:r>
              <a:rPr lang="nb-NO" sz="1600" dirty="0">
                <a:solidFill>
                  <a:srgbClr val="000000"/>
                </a:solidFill>
                <a:latin typeface="Arial"/>
              </a:rPr>
              <a:t>Iver Tyldum</a:t>
            </a:r>
          </a:p>
          <a:p>
            <a:pPr marL="0" lvl="0" indent="0" algn="ctr" rtl="0">
              <a:lnSpc>
                <a:spcPct val="100000"/>
              </a:lnSpc>
              <a:buNone/>
            </a:pPr>
            <a:r>
              <a:rPr lang="nb-NO" sz="1600" dirty="0">
                <a:solidFill>
                  <a:srgbClr val="000000"/>
                </a:solidFill>
                <a:latin typeface="Arial"/>
              </a:rPr>
              <a:t>7877 Høylandet</a:t>
            </a:r>
          </a:p>
        </p:txBody>
      </p:sp>
      <p:sp>
        <p:nvSpPr>
          <p:cNvPr id="8" name="Rektangel 7">
            <a:extLst>
              <a:ext uri="{FF2B5EF4-FFF2-40B4-BE49-F238E27FC236}">
                <a16:creationId xmlns:a16="http://schemas.microsoft.com/office/drawing/2014/main" id="{56276AB7-44F9-4F55-B9BE-D51223A2EC9D}"/>
              </a:ext>
            </a:extLst>
          </p:cNvPr>
          <p:cNvSpPr/>
          <p:nvPr/>
        </p:nvSpPr>
        <p:spPr>
          <a:xfrm>
            <a:off x="9667875" y="2970598"/>
            <a:ext cx="2211656" cy="169893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innhold 2">
            <a:extLst>
              <a:ext uri="{FF2B5EF4-FFF2-40B4-BE49-F238E27FC236}">
                <a16:creationId xmlns:a16="http://schemas.microsoft.com/office/drawing/2014/main" id="{68262773-FE7F-4E57-AAE6-AC332115BE91}"/>
              </a:ext>
            </a:extLst>
          </p:cNvPr>
          <p:cNvSpPr txBox="1">
            <a:spLocks/>
          </p:cNvSpPr>
          <p:nvPr/>
        </p:nvSpPr>
        <p:spPr bwMode="auto">
          <a:xfrm>
            <a:off x="9667875" y="2985642"/>
            <a:ext cx="2211656" cy="1683893"/>
          </a:xfrm>
          <a:prstGeom prst="rect">
            <a:avLst/>
          </a:prstGeom>
          <a:noFill/>
          <a:ln>
            <a:noFill/>
          </a:ln>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err="1">
                <a:solidFill>
                  <a:schemeClr val="bg1"/>
                </a:solidFill>
                <a:latin typeface="Arial"/>
              </a:rPr>
              <a:t>Genos</a:t>
            </a:r>
            <a:r>
              <a:rPr lang="nb-NO" sz="1300" dirty="0">
                <a:solidFill>
                  <a:schemeClr val="bg1"/>
                </a:solidFill>
                <a:latin typeface="Arial"/>
              </a:rPr>
              <a:t> pris for beste </a:t>
            </a:r>
            <a:r>
              <a:rPr lang="nb-NO" sz="1300" dirty="0" err="1">
                <a:solidFill>
                  <a:schemeClr val="bg1"/>
                </a:solidFill>
                <a:latin typeface="Arial"/>
              </a:rPr>
              <a:t>elitekvige</a:t>
            </a:r>
            <a:r>
              <a:rPr lang="nb-NO" sz="1300" dirty="0">
                <a:solidFill>
                  <a:schemeClr val="bg1"/>
                </a:solidFill>
                <a:latin typeface="Arial"/>
              </a:rPr>
              <a:t> er en diplom og en pengepremie på </a:t>
            </a:r>
            <a:br>
              <a:rPr lang="nb-NO" sz="1300" dirty="0">
                <a:solidFill>
                  <a:schemeClr val="bg1"/>
                </a:solidFill>
                <a:latin typeface="Arial"/>
              </a:rPr>
            </a:br>
            <a:r>
              <a:rPr lang="nb-NO" sz="1300" dirty="0">
                <a:solidFill>
                  <a:schemeClr val="bg1"/>
                </a:solidFill>
                <a:latin typeface="Arial"/>
              </a:rPr>
              <a:t>10 000kr. Tildeles oppdretter av den beste norskfødte NRF-</a:t>
            </a:r>
            <a:r>
              <a:rPr lang="nb-NO" sz="1300" dirty="0" err="1">
                <a:solidFill>
                  <a:schemeClr val="bg1"/>
                </a:solidFill>
                <a:latin typeface="Arial"/>
              </a:rPr>
              <a:t>elitekviga</a:t>
            </a:r>
            <a:r>
              <a:rPr lang="nb-NO" sz="1300" dirty="0">
                <a:solidFill>
                  <a:schemeClr val="bg1"/>
                </a:solidFill>
                <a:latin typeface="Arial"/>
              </a:rPr>
              <a:t> som er brukt i embryoproduksjon.</a:t>
            </a:r>
          </a:p>
        </p:txBody>
      </p:sp>
      <p:pic>
        <p:nvPicPr>
          <p:cNvPr id="4" name="Bilde 3" descr="Et bilde som inneholder ku, bakke, pattedyr, stående&#10;&#10;Automatisk generert beskrivelse">
            <a:extLst>
              <a:ext uri="{FF2B5EF4-FFF2-40B4-BE49-F238E27FC236}">
                <a16:creationId xmlns:a16="http://schemas.microsoft.com/office/drawing/2014/main" id="{976A9922-E256-4C95-9A8B-4A0A7B36AF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0283" y="1625600"/>
            <a:ext cx="6546750" cy="4351338"/>
          </a:xfrm>
          <a:prstGeom prst="rect">
            <a:avLst/>
          </a:prstGeom>
        </p:spPr>
      </p:pic>
    </p:spTree>
    <p:extLst>
      <p:ext uri="{BB962C8B-B14F-4D97-AF65-F5344CB8AC3E}">
        <p14:creationId xmlns:p14="http://schemas.microsoft.com/office/powerpoint/2010/main" val="3365350962"/>
      </p:ext>
    </p:extLst>
  </p:cSld>
  <p:clrMapOvr>
    <a:masterClrMapping/>
  </p:clrMapOvr>
</p:sld>
</file>

<file path=ppt/theme/theme1.xml><?xml version="1.0" encoding="utf-8"?>
<a:theme xmlns:a="http://schemas.openxmlformats.org/drawingml/2006/main" name="Office-tema">
  <a:themeElements>
    <a:clrScheme name="Gyro">
      <a:dk1>
        <a:srgbClr val="000000"/>
      </a:dk1>
      <a:lt1>
        <a:sysClr val="window" lastClr="FFFFFF"/>
      </a:lt1>
      <a:dk2>
        <a:srgbClr val="062133"/>
      </a:dk2>
      <a:lt2>
        <a:srgbClr val="E7E6E6"/>
      </a:lt2>
      <a:accent1>
        <a:srgbClr val="B41E1E"/>
      </a:accent1>
      <a:accent2>
        <a:srgbClr val="FB9A00"/>
      </a:accent2>
      <a:accent3>
        <a:srgbClr val="40495D"/>
      </a:accent3>
      <a:accent4>
        <a:srgbClr val="84BD00"/>
      </a:accent4>
      <a:accent5>
        <a:srgbClr val="3E5408"/>
      </a:accent5>
      <a:accent6>
        <a:srgbClr val="87100A"/>
      </a:accent6>
      <a:hlink>
        <a:srgbClr val="0E7DC8"/>
      </a:hlink>
      <a:folHlink>
        <a:srgbClr val="65B4D8"/>
      </a:folHlink>
    </a:clrScheme>
    <a:fontScheme name="Geno">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o-NR-Mal-v2.potx" id="{7D68890F-3E81-4CA3-B2BC-746D80B466A7}" vid="{00C01B9C-3B29-460C-B66E-072BC5451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3E10465DB27FF41B4088A81B1107977" ma:contentTypeVersion="13" ma:contentTypeDescription="Opprett et nytt dokument." ma:contentTypeScope="" ma:versionID="9a6ebc57b6c7693b9102e5c8da30cbf0">
  <xsd:schema xmlns:xsd="http://www.w3.org/2001/XMLSchema" xmlns:xs="http://www.w3.org/2001/XMLSchema" xmlns:p="http://schemas.microsoft.com/office/2006/metadata/properties" xmlns:ns2="21a89d5e-6d73-4dee-9db8-19474d93941c" xmlns:ns3="3552f623-ed48-4ef5-a073-fb6a5460905f" targetNamespace="http://schemas.microsoft.com/office/2006/metadata/properties" ma:root="true" ma:fieldsID="7623971fc5bf32da50eb73fcea65790c" ns2:_="" ns3:_="">
    <xsd:import namespace="21a89d5e-6d73-4dee-9db8-19474d93941c"/>
    <xsd:import namespace="3552f623-ed48-4ef5-a073-fb6a54609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89d5e-6d73-4dee-9db8-19474d939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52f623-ed48-4ef5-a073-fb6a5460905f"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552f623-ed48-4ef5-a073-fb6a5460905f">
      <UserInfo>
        <DisplayName>Lars Skramstad</DisplayName>
        <AccountId>67</AccountId>
        <AccountType/>
      </UserInfo>
    </SharedWithUsers>
  </documentManagement>
</p:properties>
</file>

<file path=customXml/itemProps1.xml><?xml version="1.0" encoding="utf-8"?>
<ds:datastoreItem xmlns:ds="http://schemas.openxmlformats.org/officeDocument/2006/customXml" ds:itemID="{2266FE63-226B-470B-AD1C-CB3FD7AE1787}">
  <ds:schemaRefs>
    <ds:schemaRef ds:uri="21a89d5e-6d73-4dee-9db8-19474d93941c"/>
    <ds:schemaRef ds:uri="3552f623-ed48-4ef5-a073-fb6a546090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43BBF1-A5AE-4937-9699-6577DEC7DEB8}">
  <ds:schemaRefs>
    <ds:schemaRef ds:uri="http://schemas.microsoft.com/sharepoint/v3/contenttype/forms"/>
  </ds:schemaRefs>
</ds:datastoreItem>
</file>

<file path=customXml/itemProps3.xml><?xml version="1.0" encoding="utf-8"?>
<ds:datastoreItem xmlns:ds="http://schemas.openxmlformats.org/officeDocument/2006/customXml" ds:itemID="{122BA64C-1A42-4BEE-AD91-BD44526F8A2F}">
  <ds:schemaRefs>
    <ds:schemaRef ds:uri="http://purl.org/dc/terms/"/>
    <ds:schemaRef ds:uri="http://schemas.openxmlformats.org/package/2006/metadata/core-properties"/>
    <ds:schemaRef ds:uri="http://www.w3.org/XML/1998/namespace"/>
    <ds:schemaRef ds:uri="21a89d5e-6d73-4dee-9db8-19474d93941c"/>
    <ds:schemaRef ds:uri="http://schemas.microsoft.com/office/2006/documentManagement/types"/>
    <ds:schemaRef ds:uri="http://purl.org/dc/elements/1.1/"/>
    <ds:schemaRef ds:uri="3552f623-ed48-4ef5-a073-fb6a5460905f"/>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PPTmal-Geno-NR-2021</Template>
  <TotalTime>506</TotalTime>
  <Words>1659</Words>
  <Application>Microsoft Office PowerPoint</Application>
  <PresentationFormat>Widescreen</PresentationFormat>
  <Paragraphs>129</Paragraphs>
  <Slides>10</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Arial Bold</vt:lpstr>
      <vt:lpstr>Calibri</vt:lpstr>
      <vt:lpstr>Montserrat</vt:lpstr>
      <vt:lpstr>Office-tema</vt:lpstr>
      <vt:lpstr>Årssamlinger i produsentlagene</vt:lpstr>
      <vt:lpstr>Ting skjer i Geno!</vt:lpstr>
      <vt:lpstr>Og dette skjer i avlsarbeidet på NRF</vt:lpstr>
      <vt:lpstr>Semintilslutningen i Norge</vt:lpstr>
      <vt:lpstr>Regnskap 2021</vt:lpstr>
      <vt:lpstr>Avlsstatuett 2021: 12172 Dynjo</vt:lpstr>
      <vt:lpstr>Eksportprisen 2021: 11876 Alm</vt:lpstr>
      <vt:lpstr>Norturas pris for beste NRF-kjøttokse 2021: 12174 Langgard P</vt:lpstr>
      <vt:lpstr>Beste Elitekvige 2021: 80286 Caisa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Årssamlinger i produsentlag</dc:title>
  <dc:creator>Agnete Børresen</dc:creator>
  <cp:lastModifiedBy>Eva Husaas</cp:lastModifiedBy>
  <cp:revision>63</cp:revision>
  <cp:lastPrinted>2022-02-18T07:27:05Z</cp:lastPrinted>
  <dcterms:created xsi:type="dcterms:W3CDTF">2022-01-14T10:01:03Z</dcterms:created>
  <dcterms:modified xsi:type="dcterms:W3CDTF">2022-02-18T07:36:08Z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0x01010073E10465DB27FF41B4088A81B1107977</vt:lpwstr>
  </property>
</Properties>
</file>